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8.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9.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39" r:id="rId7"/>
    <p:sldMasterId id="2147483752" r:id="rId8"/>
    <p:sldMasterId id="2147483765" r:id="rId9"/>
  </p:sldMasterIdLst>
  <p:sldIdLst>
    <p:sldId id="256" r:id="rId10"/>
    <p:sldId id="257" r:id="rId11"/>
    <p:sldId id="258" r:id="rId12"/>
    <p:sldId id="259" r:id="rId13"/>
    <p:sldId id="260" r:id="rId14"/>
    <p:sldId id="261" r:id="rId15"/>
    <p:sldId id="262" r:id="rId16"/>
    <p:sldId id="263" r:id="rId17"/>
    <p:sldId id="272" r:id="rId18"/>
    <p:sldId id="273" r:id="rId19"/>
    <p:sldId id="274" r:id="rId20"/>
    <p:sldId id="275" r:id="rId21"/>
    <p:sldId id="264" r:id="rId22"/>
    <p:sldId id="265" r:id="rId23"/>
    <p:sldId id="266" r:id="rId24"/>
    <p:sldId id="267" r:id="rId25"/>
    <p:sldId id="268" r:id="rId26"/>
    <p:sldId id="276" r:id="rId27"/>
    <p:sldId id="277" r:id="rId28"/>
    <p:sldId id="269" r:id="rId29"/>
    <p:sldId id="271" r:id="rId30"/>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8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 Type="http://schemas.openxmlformats.org/officeDocument/2006/relationships/slideMaster" Target="slideMasters/slideMaster3.xml"/><Relationship Id="rId21" Type="http://schemas.openxmlformats.org/officeDocument/2006/relationships/slide" Target="slides/slide12.xml"/><Relationship Id="rId34"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4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5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6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6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6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63"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6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6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46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6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6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7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7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7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7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7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7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7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7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47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7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8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8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8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48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8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8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48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48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48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48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49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5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5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5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5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5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5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5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6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64"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6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6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6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71"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7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7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7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7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7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7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8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8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8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8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8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9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9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9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9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9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9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9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9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13"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1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1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1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0"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2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2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2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2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2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2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3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3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13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3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140"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4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14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14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145"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14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147"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6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62"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64"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6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6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6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69"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7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7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7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7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7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77"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7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1"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83"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184"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8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189"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91"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192"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193"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194"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195"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196"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1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1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1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1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1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1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1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1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18"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2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22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2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2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2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3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3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23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3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3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3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23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3"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4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24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24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24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24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24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5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0"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2"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65"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6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67"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6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0"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271"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7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7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7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5"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7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9"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81"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282"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8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8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86"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287"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89"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290"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291"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292"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293"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294"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5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58"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60"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62"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6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6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65"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6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6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6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36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7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7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73"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7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7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77"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7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79"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380"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8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8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8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8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385"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8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87"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388"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389"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390"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391"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392"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07"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0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1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1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1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1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14"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1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1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1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41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2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2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2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2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2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2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2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42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3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3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3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3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43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3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3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43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43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43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44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44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5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56"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5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5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1.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1.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1.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theme" Target="../theme/theme8.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2" Type="http://schemas.openxmlformats.org/officeDocument/2006/relationships/slideLayout" Target="../slideLayouts/slideLayout8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0" Type="http://schemas.openxmlformats.org/officeDocument/2006/relationships/slideLayout" Target="../slideLayouts/slideLayout94.xml"/><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image" Target="../media/image1.pn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theme" Target="../theme/theme9.xml"/><Relationship Id="rId3" Type="http://schemas.openxmlformats.org/officeDocument/2006/relationships/slideLayout" Target="../slideLayouts/slideLayout99.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2" Type="http://schemas.openxmlformats.org/officeDocument/2006/relationships/slideLayout" Target="../slideLayouts/slideLayout98.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5" Type="http://schemas.openxmlformats.org/officeDocument/2006/relationships/slideLayout" Target="../slideLayouts/slideLayout101.xml"/><Relationship Id="rId10" Type="http://schemas.openxmlformats.org/officeDocument/2006/relationships/slideLayout" Target="../slideLayouts/slideLayout106.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25" name="Group 1"/>
          <p:cNvGrpSpPr/>
          <p:nvPr/>
        </p:nvGrpSpPr>
        <p:grpSpPr>
          <a:xfrm>
            <a:off x="0" y="0"/>
            <a:ext cx="12190680" cy="6856560"/>
            <a:chOff x="0" y="0"/>
            <a:chExt cx="12190680" cy="6856560"/>
          </a:xfrm>
        </p:grpSpPr>
        <p:sp>
          <p:nvSpPr>
            <p:cNvPr id="26"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2"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5"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6"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7"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8"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9"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10" name="CustomShape 11" hidden="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grpSp>
        <p:nvGrpSpPr>
          <p:cNvPr id="11" name="Group 12"/>
          <p:cNvGrpSpPr/>
          <p:nvPr/>
        </p:nvGrpSpPr>
        <p:grpSpPr>
          <a:xfrm>
            <a:off x="0" y="0"/>
            <a:ext cx="12190680" cy="6856560"/>
            <a:chOff x="0" y="0"/>
            <a:chExt cx="12190680" cy="6856560"/>
          </a:xfrm>
        </p:grpSpPr>
        <p:sp>
          <p:nvSpPr>
            <p:cNvPr id="12" name="CustomShape 13"/>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13" name="CustomShape 14"/>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4" name="CustomShape 15"/>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 name="CustomShape 16"/>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6" name="CustomShape 17"/>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7" name="CustomShape 18"/>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8" name="CustomShape 19"/>
            <p:cNvSpPr/>
            <p:nvPr/>
          </p:nvSpPr>
          <p:spPr>
            <a:xfrm>
              <a:off x="7289640" y="402120"/>
              <a:ext cx="4477320" cy="6052320"/>
            </a:xfrm>
            <a:prstGeom prst="rect">
              <a:avLst/>
            </a:prstGeom>
            <a:solidFill>
              <a:srgbClr val="FFFFFF"/>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9" name="CustomShape 20"/>
            <p:cNvSpPr/>
            <p:nvPr/>
          </p:nvSpPr>
          <p:spPr>
            <a:xfrm rot="16200000">
              <a:off x="3787200" y="2802960"/>
              <a:ext cx="6052320" cy="1253160"/>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20" name="CustomShape 21"/>
            <p:cNvSpPr/>
            <p:nvPr/>
          </p:nvSpPr>
          <p:spPr>
            <a:xfrm rot="15922200">
              <a:off x="4698360" y="182628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21" name="CustomShape 22"/>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22" name="CustomShape 23"/>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3" name="PlaceHolder 24"/>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4" name="PlaceHolder 2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2F2F2"/>
            </a:gs>
            <a:gs pos="100000">
              <a:srgbClr val="D8DDE3"/>
            </a:gs>
          </a:gsLst>
          <a:path path="circle">
            <a:fillToRect l="50000" t="50000" r="50000" b="50000"/>
          </a:path>
        </a:gra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62"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99" name="Group 1"/>
          <p:cNvGrpSpPr/>
          <p:nvPr/>
        </p:nvGrpSpPr>
        <p:grpSpPr>
          <a:xfrm>
            <a:off x="0" y="0"/>
            <a:ext cx="12190680" cy="6856560"/>
            <a:chOff x="0" y="0"/>
            <a:chExt cx="12190680" cy="6856560"/>
          </a:xfrm>
        </p:grpSpPr>
        <p:sp>
          <p:nvSpPr>
            <p:cNvPr id="100"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101"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2"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3"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4"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5"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6"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107"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108"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109"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10"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111"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48" name="Group 1"/>
          <p:cNvGrpSpPr/>
          <p:nvPr/>
        </p:nvGrpSpPr>
        <p:grpSpPr>
          <a:xfrm>
            <a:off x="0" y="0"/>
            <a:ext cx="12190680" cy="6856560"/>
            <a:chOff x="0" y="0"/>
            <a:chExt cx="12190680" cy="6856560"/>
          </a:xfrm>
        </p:grpSpPr>
        <p:sp>
          <p:nvSpPr>
            <p:cNvPr id="149"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150"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1"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2"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3"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4"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5"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156"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157"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158"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9"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160"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97" name="Group 1"/>
          <p:cNvGrpSpPr/>
          <p:nvPr/>
        </p:nvGrpSpPr>
        <p:grpSpPr>
          <a:xfrm>
            <a:off x="0" y="0"/>
            <a:ext cx="12190680" cy="6856560"/>
            <a:chOff x="0" y="0"/>
            <a:chExt cx="12190680" cy="6856560"/>
          </a:xfrm>
        </p:grpSpPr>
        <p:sp>
          <p:nvSpPr>
            <p:cNvPr id="198"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199"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0"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1"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2"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3"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4"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205"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206"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207"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8"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09"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246" name="Group 1"/>
          <p:cNvGrpSpPr/>
          <p:nvPr/>
        </p:nvGrpSpPr>
        <p:grpSpPr>
          <a:xfrm>
            <a:off x="0" y="0"/>
            <a:ext cx="12190680" cy="6856560"/>
            <a:chOff x="0" y="0"/>
            <a:chExt cx="12190680" cy="6856560"/>
          </a:xfrm>
        </p:grpSpPr>
        <p:sp>
          <p:nvSpPr>
            <p:cNvPr id="247"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248"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49"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0"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1"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2"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3"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254"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255"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256"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7"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58"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344" name="Group 1"/>
          <p:cNvGrpSpPr/>
          <p:nvPr/>
        </p:nvGrpSpPr>
        <p:grpSpPr>
          <a:xfrm>
            <a:off x="0" y="0"/>
            <a:ext cx="12190680" cy="6856560"/>
            <a:chOff x="0" y="0"/>
            <a:chExt cx="12190680" cy="6856560"/>
          </a:xfrm>
        </p:grpSpPr>
        <p:sp>
          <p:nvSpPr>
            <p:cNvPr id="345"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346"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47"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48"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49"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50"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51"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352"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353"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354"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55" name="PlaceHolder 12"/>
          <p:cNvSpPr>
            <a:spLocks noGrp="1"/>
          </p:cNvSpPr>
          <p:nvPr>
            <p:ph type="title"/>
          </p:nvPr>
        </p:nvSpPr>
        <p:spPr>
          <a:xfrm>
            <a:off x="1154880" y="973800"/>
            <a:ext cx="8759880" cy="7056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356"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393" name="Group 1"/>
          <p:cNvGrpSpPr/>
          <p:nvPr/>
        </p:nvGrpSpPr>
        <p:grpSpPr>
          <a:xfrm>
            <a:off x="0" y="0"/>
            <a:ext cx="12190680" cy="6856560"/>
            <a:chOff x="0" y="0"/>
            <a:chExt cx="12190680" cy="6856560"/>
          </a:xfrm>
        </p:grpSpPr>
        <p:sp>
          <p:nvSpPr>
            <p:cNvPr id="394"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395"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96"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97"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98"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99"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00"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401"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402"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403"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04"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405"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442" name="Group 1"/>
          <p:cNvGrpSpPr/>
          <p:nvPr/>
        </p:nvGrpSpPr>
        <p:grpSpPr>
          <a:xfrm>
            <a:off x="0" y="0"/>
            <a:ext cx="12190680" cy="6856560"/>
            <a:chOff x="0" y="0"/>
            <a:chExt cx="12190680" cy="6856560"/>
          </a:xfrm>
        </p:grpSpPr>
        <p:sp>
          <p:nvSpPr>
            <p:cNvPr id="443"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444"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5"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6"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7"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8"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9"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450"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451"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452"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53"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454"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9.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5.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9.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9.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0.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9943A"/>
        </a:solidFill>
        <a:effectLst/>
      </p:bgPr>
    </p:bg>
    <p:spTree>
      <p:nvGrpSpPr>
        <p:cNvPr id="1" name=""/>
        <p:cNvGrpSpPr/>
        <p:nvPr/>
      </p:nvGrpSpPr>
      <p:grpSpPr>
        <a:xfrm>
          <a:off x="0" y="0"/>
          <a:ext cx="0" cy="0"/>
          <a:chOff x="0" y="0"/>
          <a:chExt cx="0" cy="0"/>
        </a:xfrm>
      </p:grpSpPr>
      <p:sp>
        <p:nvSpPr>
          <p:cNvPr id="491" name="CustomShape 1"/>
          <p:cNvSpPr/>
          <p:nvPr/>
        </p:nvSpPr>
        <p:spPr>
          <a:xfrm>
            <a:off x="679140" y="1878438"/>
            <a:ext cx="4794480" cy="310112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fontScale="93000"/>
          </a:bodyPr>
          <a:lstStyle/>
          <a:p>
            <a:pPr>
              <a:lnSpc>
                <a:spcPct val="100000"/>
              </a:lnSpc>
            </a:pPr>
            <a:endParaRPr lang="en-IN" sz="1800" b="0" strike="noStrike" spc="-1" dirty="0">
              <a:latin typeface="Arial"/>
            </a:endParaRPr>
          </a:p>
          <a:p>
            <a:pPr>
              <a:lnSpc>
                <a:spcPct val="100000"/>
              </a:lnSpc>
            </a:pPr>
            <a:endParaRPr lang="en-IN" sz="1800" b="0" strike="noStrike" spc="-1" dirty="0">
              <a:latin typeface="Arial"/>
            </a:endParaRPr>
          </a:p>
          <a:p>
            <a:pPr>
              <a:lnSpc>
                <a:spcPct val="100000"/>
              </a:lnSpc>
            </a:pPr>
            <a:r>
              <a:rPr lang="en-IN" sz="7100" spc="-1" dirty="0">
                <a:solidFill>
                  <a:srgbClr val="EBEBEB"/>
                </a:solidFill>
                <a:latin typeface="Century Gothic" panose="020B0502020202020204" pitchFamily="34" charset="0"/>
              </a:rPr>
              <a:t>Crypto Watcher</a:t>
            </a:r>
            <a:endParaRPr lang="en-IN" sz="7100" b="0" strike="noStrike" spc="-1" dirty="0">
              <a:latin typeface="Century Gothic" panose="020B0502020202020204" pitchFamily="34" charset="0"/>
            </a:endParaRPr>
          </a:p>
        </p:txBody>
      </p:sp>
      <p:sp>
        <p:nvSpPr>
          <p:cNvPr id="492" name="CustomShape 2"/>
          <p:cNvSpPr/>
          <p:nvPr/>
        </p:nvSpPr>
        <p:spPr>
          <a:xfrm>
            <a:off x="864000" y="3835440"/>
            <a:ext cx="9219240" cy="1011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spcBef>
                <a:spcPts val="1001"/>
              </a:spcBef>
              <a:tabLst>
                <a:tab pos="0" algn="l"/>
              </a:tabLst>
            </a:pPr>
            <a:r>
              <a:rPr lang="en-IN" sz="2000" b="0" strike="noStrike" cap="all" spc="-1">
                <a:solidFill>
                  <a:srgbClr val="EF53A5"/>
                </a:solidFill>
                <a:latin typeface="Century Gothic"/>
                <a:ea typeface="DejaVu Sans"/>
              </a:rPr>
              <a:t>                                                                             </a:t>
            </a:r>
            <a:endParaRPr lang="en-IN" sz="2000" b="0" strike="noStrike" spc="-1">
              <a:latin typeface="Arial"/>
            </a:endParaRPr>
          </a:p>
          <a:p>
            <a:pPr>
              <a:lnSpc>
                <a:spcPct val="100000"/>
              </a:lnSpc>
              <a:spcBef>
                <a:spcPts val="1001"/>
              </a:spcBef>
              <a:tabLst>
                <a:tab pos="0" algn="l"/>
              </a:tabLst>
            </a:pPr>
            <a:endParaRPr lang="en-IN" sz="2000" b="0" strike="noStrike" spc="-1">
              <a:latin typeface="Arial"/>
            </a:endParaRPr>
          </a:p>
          <a:p>
            <a:pPr>
              <a:lnSpc>
                <a:spcPct val="100000"/>
              </a:lnSpc>
              <a:spcBef>
                <a:spcPts val="1001"/>
              </a:spcBef>
              <a:tabLst>
                <a:tab pos="0" algn="l"/>
              </a:tabLst>
            </a:pPr>
            <a:endParaRPr lang="en-IN" sz="2000" b="0" strike="noStrike" spc="-1">
              <a:latin typeface="Arial"/>
            </a:endParaRPr>
          </a:p>
        </p:txBody>
      </p:sp>
      <p:sp>
        <p:nvSpPr>
          <p:cNvPr id="493" name="CustomShape 3"/>
          <p:cNvSpPr/>
          <p:nvPr/>
        </p:nvSpPr>
        <p:spPr>
          <a:xfrm>
            <a:off x="6480000" y="2736000"/>
            <a:ext cx="6072120" cy="1113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1800" b="1" strike="noStrike" spc="-1" dirty="0" smtClean="0">
                <a:latin typeface="Arial"/>
              </a:rPr>
              <a:t>BY</a:t>
            </a:r>
          </a:p>
          <a:p>
            <a:pPr>
              <a:lnSpc>
                <a:spcPct val="100000"/>
              </a:lnSpc>
            </a:pPr>
            <a:endParaRPr lang="en-IN" sz="1800" b="0" strike="noStrike" spc="-1" dirty="0" smtClean="0">
              <a:latin typeface="Arial"/>
            </a:endParaRPr>
          </a:p>
          <a:p>
            <a:pPr>
              <a:lnSpc>
                <a:spcPct val="100000"/>
              </a:lnSpc>
            </a:pPr>
            <a:r>
              <a:rPr lang="en-IN" b="1" spc="-1" dirty="0" err="1" smtClean="0">
                <a:solidFill>
                  <a:srgbClr val="FF4000"/>
                </a:solidFill>
                <a:latin typeface="Arial"/>
              </a:rPr>
              <a:t>Divya</a:t>
            </a:r>
            <a:r>
              <a:rPr lang="en-IN" b="1" spc="-1" dirty="0" smtClean="0">
                <a:solidFill>
                  <a:srgbClr val="FF4000"/>
                </a:solidFill>
                <a:latin typeface="Arial"/>
              </a:rPr>
              <a:t> Mittal</a:t>
            </a:r>
            <a:endParaRPr lang="en-IN" b="1" spc="-1" dirty="0" smtClean="0">
              <a:solidFill>
                <a:srgbClr val="FF4000"/>
              </a:solidFill>
              <a:latin typeface="Arial"/>
            </a:endParaRPr>
          </a:p>
          <a:p>
            <a:pPr>
              <a:lnSpc>
                <a:spcPct val="100000"/>
              </a:lnSpc>
            </a:pPr>
            <a:endParaRPr lang="en-IN" sz="1800" b="1" strike="noStrike" spc="-1" dirty="0">
              <a:solidFill>
                <a:srgbClr val="FF4000"/>
              </a:solidFill>
              <a:latin typeface="Arial"/>
            </a:endParaRPr>
          </a:p>
          <a:p>
            <a:pPr>
              <a:lnSpc>
                <a:spcPct val="100000"/>
              </a:lnSpc>
            </a:pPr>
            <a:r>
              <a:rPr lang="en-IN" b="1" spc="-1" dirty="0">
                <a:solidFill>
                  <a:srgbClr val="FF4000"/>
                </a:solidFill>
                <a:latin typeface="Arial"/>
              </a:rPr>
              <a:t>  </a:t>
            </a:r>
            <a:r>
              <a:rPr lang="en-IN" b="1" spc="-1" dirty="0" smtClean="0">
                <a:solidFill>
                  <a:srgbClr val="FF4000"/>
                </a:solidFill>
                <a:latin typeface="Arial"/>
              </a:rPr>
              <a:t>20103053</a:t>
            </a:r>
            <a:endParaRPr lang="en-IN" sz="1800" b="1" strike="noStrike" spc="-1" dirty="0">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XAMPP</a:t>
            </a:r>
            <a:endParaRPr lang="en-IN" dirty="0">
              <a:solidFill>
                <a:schemeClr val="bg1"/>
              </a:solidFill>
            </a:endParaRPr>
          </a:p>
        </p:txBody>
      </p:sp>
      <p:sp>
        <p:nvSpPr>
          <p:cNvPr id="3" name="Subtitle 2"/>
          <p:cNvSpPr>
            <a:spLocks noGrp="1"/>
          </p:cNvSpPr>
          <p:nvPr>
            <p:ph type="subTitle"/>
          </p:nvPr>
        </p:nvSpPr>
        <p:spPr>
          <a:xfrm>
            <a:off x="1154880" y="2659223"/>
            <a:ext cx="8759880" cy="3396343"/>
          </a:xfrm>
        </p:spPr>
        <p:txBody>
          <a:bodyPr/>
          <a:lstStyle/>
          <a:p>
            <a:r>
              <a:rPr lang="en-US" sz="2000" b="1" dirty="0"/>
              <a:t>XAMPP:</a:t>
            </a:r>
            <a:r>
              <a:rPr lang="en-US" sz="1800" dirty="0"/>
              <a:t>XAMPP is a free and open-source cross-platform web server solution stack package developed by Apache Friends, consisting mainly of the Apache HTTP Server, </a:t>
            </a:r>
            <a:r>
              <a:rPr lang="en-US" sz="1800" dirty="0" err="1"/>
              <a:t>MariaDB</a:t>
            </a:r>
            <a:r>
              <a:rPr lang="en-US" sz="1800" dirty="0"/>
              <a:t> database, and interpreters for scripts written in the PHP and Perl programming languages.</a:t>
            </a:r>
            <a:endParaRPr lang="en-IN" sz="1800" dirty="0"/>
          </a:p>
        </p:txBody>
      </p:sp>
    </p:spTree>
    <p:extLst>
      <p:ext uri="{BB962C8B-B14F-4D97-AF65-F5344CB8AC3E}">
        <p14:creationId xmlns:p14="http://schemas.microsoft.com/office/powerpoint/2010/main" val="20033775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FIREBASE 9</a:t>
            </a:r>
            <a:endParaRPr lang="en-IN" dirty="0">
              <a:solidFill>
                <a:schemeClr val="bg1"/>
              </a:solidFill>
            </a:endParaRPr>
          </a:p>
        </p:txBody>
      </p:sp>
      <p:sp>
        <p:nvSpPr>
          <p:cNvPr id="3" name="Subtitle 2"/>
          <p:cNvSpPr>
            <a:spLocks noGrp="1"/>
          </p:cNvSpPr>
          <p:nvPr>
            <p:ph type="subTitle"/>
          </p:nvPr>
        </p:nvSpPr>
        <p:spPr>
          <a:xfrm>
            <a:off x="1154880" y="2397966"/>
            <a:ext cx="8759880" cy="4460033"/>
          </a:xfrm>
        </p:spPr>
        <p:txBody>
          <a:bodyPr/>
          <a:lstStyle/>
          <a:p>
            <a:r>
              <a:rPr lang="en-US" sz="2000" b="1" dirty="0">
                <a:latin typeface="Century Gothic" panose="020B0502020202020204" pitchFamily="34" charset="0"/>
              </a:rPr>
              <a:t>FIREBASE</a:t>
            </a:r>
            <a:r>
              <a:rPr lang="en-US" sz="2000" b="1" dirty="0"/>
              <a:t> </a:t>
            </a:r>
            <a:r>
              <a:rPr lang="en-US" sz="1600" b="1" dirty="0">
                <a:latin typeface="Century Gothic" panose="020B0502020202020204" pitchFamily="34" charset="0"/>
              </a:rPr>
              <a:t>: Firebase is a platform developed by Google for creating mobile and web applications. It was originally an independent company founded in 2011. In 2014, Google acquired the platform and it is now their flagship offering for app development.</a:t>
            </a:r>
            <a:endParaRPr lang="en-IN" sz="1600" dirty="0">
              <a:latin typeface="Century Gothic" panose="020B0502020202020204" pitchFamily="34" charset="0"/>
            </a:endParaRPr>
          </a:p>
        </p:txBody>
      </p:sp>
    </p:spTree>
    <p:extLst>
      <p:ext uri="{BB962C8B-B14F-4D97-AF65-F5344CB8AC3E}">
        <p14:creationId xmlns:p14="http://schemas.microsoft.com/office/powerpoint/2010/main" val="1618781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BC8DC73-61C3-FAC9-74FF-AB9B2CD11F92}"/>
              </a:ext>
            </a:extLst>
          </p:cNvPr>
          <p:cNvSpPr>
            <a:spLocks noGrp="1"/>
          </p:cNvSpPr>
          <p:nvPr>
            <p:ph type="title"/>
          </p:nvPr>
        </p:nvSpPr>
        <p:spPr/>
        <p:txBody>
          <a:bodyPr/>
          <a:lstStyle/>
          <a:p>
            <a:pPr algn="ctr"/>
            <a:r>
              <a:rPr lang="en-US" dirty="0">
                <a:solidFill>
                  <a:schemeClr val="bg1"/>
                </a:solidFill>
              </a:rPr>
              <a:t>Netlify</a:t>
            </a:r>
            <a:endParaRPr lang="en-IN" dirty="0">
              <a:solidFill>
                <a:schemeClr val="bg1"/>
              </a:solidFill>
            </a:endParaRPr>
          </a:p>
        </p:txBody>
      </p:sp>
      <p:sp>
        <p:nvSpPr>
          <p:cNvPr id="3" name="Subtitle 2">
            <a:extLst>
              <a:ext uri="{FF2B5EF4-FFF2-40B4-BE49-F238E27FC236}">
                <a16:creationId xmlns:a16="http://schemas.microsoft.com/office/drawing/2014/main" xmlns="" id="{E1658138-F65C-0CD9-FD54-B132B0851358}"/>
              </a:ext>
            </a:extLst>
          </p:cNvPr>
          <p:cNvSpPr>
            <a:spLocks noGrp="1"/>
          </p:cNvSpPr>
          <p:nvPr>
            <p:ph type="subTitle"/>
          </p:nvPr>
        </p:nvSpPr>
        <p:spPr>
          <a:xfrm>
            <a:off x="1154880" y="2413262"/>
            <a:ext cx="8759880" cy="4444738"/>
          </a:xfrm>
        </p:spPr>
        <p:txBody>
          <a:bodyPr/>
          <a:lstStyle/>
          <a:p>
            <a:pPr algn="l"/>
            <a:r>
              <a:rPr lang="en-US" sz="2000" b="1" dirty="0">
                <a:latin typeface="Times New Roman" panose="02020603050405020304" pitchFamily="18" charset="0"/>
                <a:cs typeface="Times New Roman" panose="02020603050405020304" pitchFamily="18" charset="0"/>
              </a:rPr>
              <a:t>NETLIFY:</a:t>
            </a:r>
            <a:endParaRPr lang="en-US" sz="2000" b="1" i="0" dirty="0">
              <a:solidFill>
                <a:srgbClr val="202124"/>
              </a:solidFill>
              <a:effectLst/>
              <a:latin typeface="Times New Roman" panose="02020603050405020304" pitchFamily="18" charset="0"/>
              <a:cs typeface="Times New Roman" panose="02020603050405020304" pitchFamily="18" charset="0"/>
            </a:endParaRPr>
          </a:p>
          <a:p>
            <a:pPr algn="l"/>
            <a:r>
              <a:rPr lang="en-IN" sz="16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Netlify is an all-in-one platform for automating modern web projects. Replace your hosting infrastructure, continuous integration, and deployment pipeline with a single workflow. Integrate dynamic functionality like serverless functions, user authentication, and form handling as your projects grow. </a:t>
            </a:r>
            <a:r>
              <a:rPr lang="en-IN" sz="1600" b="1"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Configure builds</a:t>
            </a:r>
            <a:r>
              <a:rPr lang="en-IN" sz="16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 – Netlify can run your build command and deploy the result whenever you push to your Git repo.</a:t>
            </a:r>
            <a:endParaRPr lang="en-US" sz="1600" b="0" i="0" dirty="0">
              <a:solidFill>
                <a:srgbClr val="202124"/>
              </a:solidFill>
              <a:effectLst/>
              <a:latin typeface="Century Gothic" panose="020B0502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8022784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4400" b="0" strike="noStrike" spc="-1" dirty="0">
                <a:solidFill>
                  <a:srgbClr val="EBEBEB"/>
                </a:solidFill>
                <a:latin typeface="Century Gothic"/>
                <a:ea typeface="DejaVu Sans"/>
              </a:rPr>
              <a:t>    How the website look like</a:t>
            </a:r>
            <a:endParaRPr lang="en-IN" sz="4400" b="0" strike="noStrike" spc="-1" dirty="0">
              <a:latin typeface="Arial"/>
            </a:endParaRPr>
          </a:p>
        </p:txBody>
      </p:sp>
      <p:sp>
        <p:nvSpPr>
          <p:cNvPr id="581" name="CustomShape 2"/>
          <p:cNvSpPr/>
          <p:nvPr/>
        </p:nvSpPr>
        <p:spPr>
          <a:xfrm>
            <a:off x="1154880" y="2603520"/>
            <a:ext cx="8824320" cy="341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001"/>
              </a:spcBef>
              <a:tabLst>
                <a:tab pos="0" algn="l"/>
              </a:tabLst>
            </a:pPr>
            <a:r>
              <a:rPr lang="en-IN" sz="1800" b="1" strike="noStrike" spc="-1" dirty="0">
                <a:solidFill>
                  <a:srgbClr val="404040"/>
                </a:solidFill>
                <a:latin typeface="Century Gothic"/>
                <a:ea typeface="DejaVu Sans"/>
              </a:rPr>
              <a:t>Signup page</a:t>
            </a:r>
            <a:endParaRPr lang="en-IN" sz="1800" b="0" strike="noStrike" spc="-1" dirty="0">
              <a:latin typeface="Arial"/>
            </a:endParaRPr>
          </a:p>
          <a:p>
            <a:pPr>
              <a:lnSpc>
                <a:spcPct val="100000"/>
              </a:lnSpc>
              <a:spcBef>
                <a:spcPts val="1001"/>
              </a:spcBef>
              <a:tabLst>
                <a:tab pos="0" algn="l"/>
              </a:tabLst>
            </a:pPr>
            <a:r>
              <a:rPr lang="en-IN" sz="1800" b="1" strike="noStrike" spc="-1" dirty="0">
                <a:solidFill>
                  <a:srgbClr val="404040"/>
                </a:solidFill>
                <a:latin typeface="Century Gothic"/>
                <a:ea typeface="DejaVu Sans"/>
              </a:rPr>
              <a:t>Login Page</a:t>
            </a:r>
            <a:endParaRPr lang="en-IN" sz="1800" b="0" strike="noStrike" spc="-1" dirty="0">
              <a:latin typeface="Arial"/>
            </a:endParaRPr>
          </a:p>
          <a:p>
            <a:pPr>
              <a:lnSpc>
                <a:spcPct val="100000"/>
              </a:lnSpc>
              <a:spcBef>
                <a:spcPts val="1001"/>
              </a:spcBef>
              <a:tabLst>
                <a:tab pos="0" algn="l"/>
              </a:tabLst>
            </a:pPr>
            <a:r>
              <a:rPr lang="en-IN" b="1" spc="-1" dirty="0">
                <a:solidFill>
                  <a:srgbClr val="404040"/>
                </a:solidFill>
                <a:latin typeface="Century Gothic"/>
              </a:rPr>
              <a:t>Homepage</a:t>
            </a:r>
            <a:endParaRPr lang="en-IN" sz="1800" b="0" strike="noStrike" spc="-1" dirty="0">
              <a:latin typeface="Arial"/>
            </a:endParaRPr>
          </a:p>
          <a:p>
            <a:pPr>
              <a:lnSpc>
                <a:spcPct val="100000"/>
              </a:lnSpc>
              <a:spcBef>
                <a:spcPts val="1001"/>
              </a:spcBef>
              <a:tabLst>
                <a:tab pos="0" algn="l"/>
              </a:tabLst>
            </a:pPr>
            <a:r>
              <a:rPr lang="en-IN" b="1" spc="-1" dirty="0">
                <a:solidFill>
                  <a:srgbClr val="404040"/>
                </a:solidFill>
                <a:latin typeface="Century Gothic"/>
              </a:rPr>
              <a:t>Database</a:t>
            </a:r>
          </a:p>
          <a:p>
            <a:pPr>
              <a:lnSpc>
                <a:spcPct val="100000"/>
              </a:lnSpc>
              <a:spcBef>
                <a:spcPts val="1001"/>
              </a:spcBef>
              <a:tabLst>
                <a:tab pos="0" algn="l"/>
              </a:tabLst>
            </a:pPr>
            <a:r>
              <a:rPr lang="en-IN" b="1" spc="-1" dirty="0">
                <a:solidFill>
                  <a:srgbClr val="404040"/>
                </a:solidFill>
                <a:latin typeface="Century Gothic"/>
              </a:rPr>
              <a:t>Coin Info Page</a:t>
            </a:r>
            <a:endParaRPr lang="en-IN" sz="1800" b="1" strike="noStrike" spc="-1" dirty="0">
              <a:solidFill>
                <a:srgbClr val="404040"/>
              </a:solidFill>
              <a:latin typeface="Century Gothic"/>
            </a:endParaRPr>
          </a:p>
          <a:p>
            <a:pPr>
              <a:lnSpc>
                <a:spcPct val="100000"/>
              </a:lnSpc>
              <a:spcBef>
                <a:spcPts val="1001"/>
              </a:spcBef>
              <a:tabLst>
                <a:tab pos="0" algn="l"/>
              </a:tabLst>
            </a:pPr>
            <a:r>
              <a:rPr lang="en-IN" sz="1800" b="1" strike="noStrike" spc="-1" dirty="0">
                <a:solidFill>
                  <a:srgbClr val="404040"/>
                </a:solidFill>
                <a:latin typeface="Century Gothic"/>
              </a:rPr>
              <a:t>Netlify</a:t>
            </a:r>
            <a:endParaRPr lang="en-IN" sz="1800" b="0" strike="noStrike" spc="-1" dirty="0">
              <a:latin typeface="Arial"/>
            </a:endParaRPr>
          </a:p>
          <a:p>
            <a:pPr>
              <a:lnSpc>
                <a:spcPct val="100000"/>
              </a:lnSpc>
              <a:spcBef>
                <a:spcPts val="1001"/>
              </a:spcBef>
              <a:tabLst>
                <a:tab pos="0" algn="l"/>
              </a:tabLst>
            </a:pPr>
            <a:endParaRPr lang="en-IN" sz="1800" b="0" strike="noStrike" spc="-1" dirty="0">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sp>
      <p:sp>
        <p:nvSpPr>
          <p:cNvPr id="584" name="CustomShape 2"/>
          <p:cNvSpPr/>
          <p:nvPr/>
        </p:nvSpPr>
        <p:spPr>
          <a:xfrm>
            <a:off x="5040000" y="864000"/>
            <a:ext cx="3383640" cy="71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4400" b="0" strike="noStrike" spc="-1">
                <a:solidFill>
                  <a:srgbClr val="FFFFFF"/>
                </a:solidFill>
                <a:latin typeface="Arial"/>
              </a:rPr>
              <a:t>Signup Page</a:t>
            </a:r>
            <a:endParaRPr lang="en-IN" sz="4400" b="0" strike="noStrike" spc="-1">
              <a:latin typeface="Arial"/>
            </a:endParaRPr>
          </a:p>
        </p:txBody>
      </p:sp>
      <p:pic>
        <p:nvPicPr>
          <p:cNvPr id="5" name="Picture 4">
            <a:extLst>
              <a:ext uri="{FF2B5EF4-FFF2-40B4-BE49-F238E27FC236}">
                <a16:creationId xmlns:a16="http://schemas.microsoft.com/office/drawing/2014/main" xmlns="" id="{712E71E0-5DF9-6626-3B58-BBCE54228404}"/>
              </a:ext>
            </a:extLst>
          </p:cNvPr>
          <p:cNvPicPr>
            <a:picLocks noChangeAspect="1"/>
          </p:cNvPicPr>
          <p:nvPr/>
        </p:nvPicPr>
        <p:blipFill>
          <a:blip r:embed="rId2"/>
          <a:stretch>
            <a:fillRect/>
          </a:stretch>
        </p:blipFill>
        <p:spPr>
          <a:xfrm>
            <a:off x="409133" y="2446940"/>
            <a:ext cx="11295018" cy="441106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sp>
      <p:sp>
        <p:nvSpPr>
          <p:cNvPr id="586" name="CustomShape 2"/>
          <p:cNvSpPr/>
          <p:nvPr/>
        </p:nvSpPr>
        <p:spPr>
          <a:xfrm>
            <a:off x="5040000" y="864000"/>
            <a:ext cx="3383640" cy="71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4400" b="0" strike="noStrike" spc="-1">
                <a:solidFill>
                  <a:srgbClr val="FFFFFF"/>
                </a:solidFill>
                <a:latin typeface="Arial"/>
              </a:rPr>
              <a:t>Login Page</a:t>
            </a:r>
            <a:endParaRPr lang="en-IN" sz="4400" b="0" strike="noStrike" spc="-1">
              <a:latin typeface="Arial"/>
            </a:endParaRPr>
          </a:p>
        </p:txBody>
      </p:sp>
      <p:pic>
        <p:nvPicPr>
          <p:cNvPr id="5" name="Picture 4">
            <a:extLst>
              <a:ext uri="{FF2B5EF4-FFF2-40B4-BE49-F238E27FC236}">
                <a16:creationId xmlns:a16="http://schemas.microsoft.com/office/drawing/2014/main" xmlns="" id="{4D60CDC7-7B79-7DE1-EB6F-B742CF598239}"/>
              </a:ext>
            </a:extLst>
          </p:cNvPr>
          <p:cNvPicPr>
            <a:picLocks noChangeAspect="1"/>
          </p:cNvPicPr>
          <p:nvPr/>
        </p:nvPicPr>
        <p:blipFill>
          <a:blip r:embed="rId2"/>
          <a:stretch>
            <a:fillRect/>
          </a:stretch>
        </p:blipFill>
        <p:spPr>
          <a:xfrm>
            <a:off x="998290" y="2390503"/>
            <a:ext cx="10503015" cy="446749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sp>
      <p:sp>
        <p:nvSpPr>
          <p:cNvPr id="589" name="CustomShape 2"/>
          <p:cNvSpPr/>
          <p:nvPr/>
        </p:nvSpPr>
        <p:spPr>
          <a:xfrm>
            <a:off x="4598125" y="960737"/>
            <a:ext cx="3971109" cy="85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5400" spc="-1" dirty="0">
                <a:solidFill>
                  <a:srgbClr val="F2F2F2"/>
                </a:solidFill>
                <a:latin typeface="Arial"/>
              </a:rPr>
              <a:t>Homepage</a:t>
            </a:r>
            <a:endParaRPr lang="en-IN" sz="5400" b="0" strike="noStrike" spc="-1" dirty="0">
              <a:latin typeface="Arial"/>
            </a:endParaRPr>
          </a:p>
        </p:txBody>
      </p:sp>
      <p:pic>
        <p:nvPicPr>
          <p:cNvPr id="5" name="Picture 4">
            <a:extLst>
              <a:ext uri="{FF2B5EF4-FFF2-40B4-BE49-F238E27FC236}">
                <a16:creationId xmlns:a16="http://schemas.microsoft.com/office/drawing/2014/main" xmlns="" id="{51158BD7-F8B9-1987-CEB7-692E494551DB}"/>
              </a:ext>
            </a:extLst>
          </p:cNvPr>
          <p:cNvPicPr>
            <a:picLocks noChangeAspect="1"/>
          </p:cNvPicPr>
          <p:nvPr/>
        </p:nvPicPr>
        <p:blipFill>
          <a:blip r:embed="rId2"/>
          <a:stretch>
            <a:fillRect/>
          </a:stretch>
        </p:blipFill>
        <p:spPr>
          <a:xfrm>
            <a:off x="1867989" y="2500285"/>
            <a:ext cx="8908868" cy="422708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sp>
      <p:sp>
        <p:nvSpPr>
          <p:cNvPr id="592" name="CustomShape 2"/>
          <p:cNvSpPr/>
          <p:nvPr/>
        </p:nvSpPr>
        <p:spPr>
          <a:xfrm>
            <a:off x="3960000" y="881640"/>
            <a:ext cx="5687640" cy="1134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5400" spc="-1" dirty="0">
                <a:solidFill>
                  <a:srgbClr val="F2F2F2"/>
                </a:solidFill>
                <a:latin typeface="Arial"/>
              </a:rPr>
              <a:t>DATABASE</a:t>
            </a:r>
            <a:endParaRPr lang="en-IN" sz="5400" b="0" strike="noStrike" spc="-1" dirty="0">
              <a:latin typeface="Arial"/>
            </a:endParaRPr>
          </a:p>
        </p:txBody>
      </p:sp>
      <p:pic>
        <p:nvPicPr>
          <p:cNvPr id="5" name="Picture 4">
            <a:extLst>
              <a:ext uri="{FF2B5EF4-FFF2-40B4-BE49-F238E27FC236}">
                <a16:creationId xmlns:a16="http://schemas.microsoft.com/office/drawing/2014/main" xmlns="" id="{71F60A8A-233B-7A9B-B538-CFB9DB871FBB}"/>
              </a:ext>
            </a:extLst>
          </p:cNvPr>
          <p:cNvPicPr>
            <a:picLocks noChangeAspect="1"/>
          </p:cNvPicPr>
          <p:nvPr/>
        </p:nvPicPr>
        <p:blipFill>
          <a:blip r:embed="rId2"/>
          <a:stretch>
            <a:fillRect/>
          </a:stretch>
        </p:blipFill>
        <p:spPr>
          <a:xfrm>
            <a:off x="1058091" y="2575514"/>
            <a:ext cx="10149840" cy="428248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C92DFF6-C8E8-A0CD-4441-33B936CEB98C}"/>
              </a:ext>
            </a:extLst>
          </p:cNvPr>
          <p:cNvSpPr>
            <a:spLocks noGrp="1"/>
          </p:cNvSpPr>
          <p:nvPr>
            <p:ph type="title"/>
          </p:nvPr>
        </p:nvSpPr>
        <p:spPr/>
        <p:txBody>
          <a:bodyPr/>
          <a:lstStyle/>
          <a:p>
            <a:pPr algn="ctr"/>
            <a:r>
              <a:rPr lang="en-US" dirty="0">
                <a:solidFill>
                  <a:schemeClr val="bg1"/>
                </a:solidFill>
              </a:rPr>
              <a:t>COIN INFO</a:t>
            </a:r>
            <a:endParaRPr lang="en-IN" dirty="0">
              <a:solidFill>
                <a:schemeClr val="bg1"/>
              </a:solidFill>
            </a:endParaRPr>
          </a:p>
        </p:txBody>
      </p:sp>
      <p:pic>
        <p:nvPicPr>
          <p:cNvPr id="5" name="Picture 4">
            <a:extLst>
              <a:ext uri="{FF2B5EF4-FFF2-40B4-BE49-F238E27FC236}">
                <a16:creationId xmlns:a16="http://schemas.microsoft.com/office/drawing/2014/main" xmlns="" id="{FDEAE91B-F199-B3A1-3E7F-56676A249315}"/>
              </a:ext>
            </a:extLst>
          </p:cNvPr>
          <p:cNvPicPr>
            <a:picLocks noChangeAspect="1"/>
          </p:cNvPicPr>
          <p:nvPr/>
        </p:nvPicPr>
        <p:blipFill>
          <a:blip r:embed="rId2"/>
          <a:stretch>
            <a:fillRect/>
          </a:stretch>
        </p:blipFill>
        <p:spPr>
          <a:xfrm>
            <a:off x="1371600" y="2390504"/>
            <a:ext cx="9562011" cy="4467496"/>
          </a:xfrm>
          <a:prstGeom prst="rect">
            <a:avLst/>
          </a:prstGeom>
        </p:spPr>
      </p:pic>
    </p:spTree>
    <p:extLst>
      <p:ext uri="{BB962C8B-B14F-4D97-AF65-F5344CB8AC3E}">
        <p14:creationId xmlns:p14="http://schemas.microsoft.com/office/powerpoint/2010/main" val="9971207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60541E-6738-50E6-3677-FFA88563C69D}"/>
              </a:ext>
            </a:extLst>
          </p:cNvPr>
          <p:cNvSpPr>
            <a:spLocks noGrp="1"/>
          </p:cNvSpPr>
          <p:nvPr>
            <p:ph type="title"/>
          </p:nvPr>
        </p:nvSpPr>
        <p:spPr/>
        <p:txBody>
          <a:bodyPr/>
          <a:lstStyle/>
          <a:p>
            <a:pPr algn="ctr"/>
            <a:r>
              <a:rPr lang="en-US" dirty="0">
                <a:solidFill>
                  <a:schemeClr val="bg1"/>
                </a:solidFill>
              </a:rPr>
              <a:t>NETLIFY</a:t>
            </a:r>
            <a:endParaRPr lang="en-IN" dirty="0">
              <a:solidFill>
                <a:schemeClr val="bg1"/>
              </a:solidFill>
            </a:endParaRPr>
          </a:p>
        </p:txBody>
      </p:sp>
      <p:pic>
        <p:nvPicPr>
          <p:cNvPr id="4" name="Picture 3">
            <a:extLst>
              <a:ext uri="{FF2B5EF4-FFF2-40B4-BE49-F238E27FC236}">
                <a16:creationId xmlns:a16="http://schemas.microsoft.com/office/drawing/2014/main" xmlns="" id="{A4EF2BEB-C54D-ED97-FAE3-257ED67E4D61}"/>
              </a:ext>
            </a:extLst>
          </p:cNvPr>
          <p:cNvPicPr>
            <a:picLocks noChangeAspect="1"/>
          </p:cNvPicPr>
          <p:nvPr/>
        </p:nvPicPr>
        <p:blipFill>
          <a:blip r:embed="rId2"/>
          <a:stretch>
            <a:fillRect/>
          </a:stretch>
        </p:blipFill>
        <p:spPr>
          <a:xfrm>
            <a:off x="1985554" y="2388461"/>
            <a:ext cx="8759880" cy="4299722"/>
          </a:xfrm>
          <a:prstGeom prst="rect">
            <a:avLst/>
          </a:prstGeom>
        </p:spPr>
      </p:pic>
    </p:spTree>
    <p:extLst>
      <p:ext uri="{BB962C8B-B14F-4D97-AF65-F5344CB8AC3E}">
        <p14:creationId xmlns:p14="http://schemas.microsoft.com/office/powerpoint/2010/main" val="2941052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 name="CustomShape 1"/>
          <p:cNvSpPr/>
          <p:nvPr/>
        </p:nvSpPr>
        <p:spPr>
          <a:xfrm>
            <a:off x="1240200" y="929160"/>
            <a:ext cx="9409320" cy="741960"/>
          </a:xfrm>
          <a:custGeom>
            <a:avLst/>
            <a:gdLst/>
            <a:ahLst/>
            <a:cxnLst/>
            <a:rect l="l" t="t" r="r" b="b"/>
            <a:pathLst>
              <a:path w="9410774" h="743494">
                <a:moveTo>
                  <a:pt x="398326" y="743494"/>
                </a:moveTo>
                <a:lnTo>
                  <a:pt x="0" y="0"/>
                </a:lnTo>
                <a:lnTo>
                  <a:pt x="9141443" y="145145"/>
                </a:lnTo>
                <a:lnTo>
                  <a:pt x="9410774" y="685436"/>
                </a:lnTo>
                <a:lnTo>
                  <a:pt x="398326" y="743494"/>
                </a:lnTo>
                <a:close/>
              </a:path>
            </a:pathLst>
          </a:custGeom>
          <a:gradFill rotWithShape="0">
            <a:gsLst>
              <a:gs pos="0">
                <a:srgbClr val="000000">
                  <a:alpha val="74117"/>
                </a:srgbClr>
              </a:gs>
              <a:gs pos="100000">
                <a:srgbClr val="000000">
                  <a:alpha val="0"/>
                </a:srgbClr>
              </a:gs>
            </a:gsLst>
            <a:lin ang="5400000"/>
          </a:gradFill>
          <a:ln w="12600">
            <a:noFill/>
          </a:ln>
        </p:spPr>
        <p:style>
          <a:lnRef idx="0">
            <a:scrgbClr r="0" g="0" b="0"/>
          </a:lnRef>
          <a:fillRef idx="0">
            <a:scrgbClr r="0" g="0" b="0"/>
          </a:fillRef>
          <a:effectRef idx="0">
            <a:scrgbClr r="0" g="0" b="0"/>
          </a:effectRef>
          <a:fontRef idx="minor"/>
        </p:style>
      </p:sp>
      <p:sp>
        <p:nvSpPr>
          <p:cNvPr id="495" name="CustomShape 2"/>
          <p:cNvSpPr/>
          <p:nvPr/>
        </p:nvSpPr>
        <p:spPr>
          <a:xfrm>
            <a:off x="1219320" y="435600"/>
            <a:ext cx="9509040" cy="764280"/>
          </a:xfrm>
          <a:prstGeom prst="roundRect">
            <a:avLst>
              <a:gd name="adj" fmla="val 50000"/>
            </a:avLst>
          </a:prstGeom>
          <a:solidFill>
            <a:srgbClr val="FFFFFF"/>
          </a:solidFill>
          <a:ln w="12600">
            <a:noFill/>
          </a:ln>
        </p:spPr>
        <p:style>
          <a:lnRef idx="0">
            <a:scrgbClr r="0" g="0" b="0"/>
          </a:lnRef>
          <a:fillRef idx="0">
            <a:scrgbClr r="0" g="0" b="0"/>
          </a:fillRef>
          <a:effectRef idx="0">
            <a:scrgbClr r="0" g="0" b="0"/>
          </a:effectRef>
          <a:fontRef idx="minor"/>
        </p:style>
      </p:sp>
      <p:sp>
        <p:nvSpPr>
          <p:cNvPr id="496" name="CustomShape 3"/>
          <p:cNvSpPr/>
          <p:nvPr/>
        </p:nvSpPr>
        <p:spPr>
          <a:xfrm>
            <a:off x="1636560" y="642600"/>
            <a:ext cx="8656200" cy="350280"/>
          </a:xfrm>
          <a:prstGeom prst="roundRect">
            <a:avLst>
              <a:gd name="adj" fmla="val 50000"/>
            </a:avLst>
          </a:prstGeom>
          <a:solidFill>
            <a:srgbClr val="A6A6A6"/>
          </a:solidFill>
          <a:ln w="12600">
            <a:noFill/>
          </a:ln>
        </p:spPr>
        <p:style>
          <a:lnRef idx="0">
            <a:scrgbClr r="0" g="0" b="0"/>
          </a:lnRef>
          <a:fillRef idx="0">
            <a:scrgbClr r="0" g="0" b="0"/>
          </a:fillRef>
          <a:effectRef idx="0">
            <a:scrgbClr r="0" g="0" b="0"/>
          </a:effectRef>
          <a:fontRef idx="minor"/>
        </p:style>
      </p:sp>
      <p:grpSp>
        <p:nvGrpSpPr>
          <p:cNvPr id="497" name="Group 4"/>
          <p:cNvGrpSpPr/>
          <p:nvPr/>
        </p:nvGrpSpPr>
        <p:grpSpPr>
          <a:xfrm>
            <a:off x="6679800" y="388440"/>
            <a:ext cx="2207160" cy="4710960"/>
            <a:chOff x="6679800" y="388440"/>
            <a:chExt cx="2207160" cy="4710960"/>
          </a:xfrm>
        </p:grpSpPr>
        <p:sp>
          <p:nvSpPr>
            <p:cNvPr id="498" name="CustomShape 5"/>
            <p:cNvSpPr/>
            <p:nvPr/>
          </p:nvSpPr>
          <p:spPr>
            <a:xfrm>
              <a:off x="7745400" y="282132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499" name="CustomShape 6"/>
            <p:cNvSpPr/>
            <p:nvPr/>
          </p:nvSpPr>
          <p:spPr>
            <a:xfrm>
              <a:off x="6679800" y="2844360"/>
              <a:ext cx="2207160" cy="2207160"/>
            </a:xfrm>
            <a:custGeom>
              <a:avLst/>
              <a:gdLst/>
              <a:ahLst/>
              <a:cxnLst/>
              <a:rect l="l" t="t" r="r" b="b"/>
              <a:pathLst>
                <a:path w="2208628" h="2208628">
                  <a:moveTo>
                    <a:pt x="1104314" y="137153"/>
                  </a:moveTo>
                  <a:cubicBezTo>
                    <a:pt x="1044786" y="137153"/>
                    <a:pt x="996529" y="185410"/>
                    <a:pt x="996529" y="244938"/>
                  </a:cubicBezTo>
                  <a:cubicBezTo>
                    <a:pt x="996529" y="304466"/>
                    <a:pt x="1044786" y="352723"/>
                    <a:pt x="1104314" y="352723"/>
                  </a:cubicBezTo>
                  <a:cubicBezTo>
                    <a:pt x="1163842" y="352723"/>
                    <a:pt x="1212099" y="304466"/>
                    <a:pt x="1212099" y="244938"/>
                  </a:cubicBezTo>
                  <a:cubicBezTo>
                    <a:pt x="1212099" y="185410"/>
                    <a:pt x="1163842" y="137153"/>
                    <a:pt x="1104314" y="137153"/>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660066">
                    <a:alpha val="50196"/>
                  </a:srgbClr>
                </a:gs>
                <a:gs pos="100000">
                  <a:srgbClr val="CC00CC">
                    <a:alpha val="70196"/>
                  </a:srgbClr>
                </a:gs>
              </a:gsLst>
              <a:lin ang="0"/>
            </a:gradFill>
            <a:ln w="12600">
              <a:solidFill>
                <a:srgbClr val="660066"/>
              </a:solidFill>
              <a:miter/>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400" b="0" strike="noStrike" spc="-1" dirty="0">
                  <a:latin typeface="Arial"/>
                </a:rPr>
                <a:t>Website Look Like</a:t>
              </a:r>
              <a:endParaRPr lang="en-IN" sz="1400" b="0" strike="noStrike" spc="-1" dirty="0">
                <a:latin typeface="Arial"/>
              </a:endParaRPr>
            </a:p>
          </p:txBody>
        </p:sp>
        <p:grpSp>
          <p:nvGrpSpPr>
            <p:cNvPr id="500" name="Group 7"/>
            <p:cNvGrpSpPr/>
            <p:nvPr/>
          </p:nvGrpSpPr>
          <p:grpSpPr>
            <a:xfrm>
              <a:off x="7399440" y="388440"/>
              <a:ext cx="767880" cy="767880"/>
              <a:chOff x="7399440" y="388440"/>
              <a:chExt cx="767880" cy="767880"/>
            </a:xfrm>
          </p:grpSpPr>
          <p:sp>
            <p:nvSpPr>
              <p:cNvPr id="501" name="CustomShape 8"/>
              <p:cNvSpPr/>
              <p:nvPr/>
            </p:nvSpPr>
            <p:spPr>
              <a:xfrm>
                <a:off x="7399440" y="38844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02" name="CustomShape 9"/>
              <p:cNvSpPr/>
              <p:nvPr/>
            </p:nvSpPr>
            <p:spPr>
              <a:xfrm>
                <a:off x="7574760" y="563040"/>
                <a:ext cx="417240" cy="417240"/>
              </a:xfrm>
              <a:prstGeom prst="ellipse">
                <a:avLst/>
              </a:prstGeom>
              <a:gradFill rotWithShape="0">
                <a:gsLst>
                  <a:gs pos="0">
                    <a:srgbClr val="660066"/>
                  </a:gs>
                  <a:gs pos="100000">
                    <a:srgbClr val="CC00CC"/>
                  </a:gs>
                </a:gsLst>
                <a:lin ang="0"/>
              </a:gradFill>
              <a:ln w="12600">
                <a:solidFill>
                  <a:srgbClr val="660066"/>
                </a:solidFill>
                <a:miter/>
              </a:ln>
            </p:spPr>
            <p:style>
              <a:lnRef idx="0">
                <a:scrgbClr r="0" g="0" b="0"/>
              </a:lnRef>
              <a:fillRef idx="0">
                <a:scrgbClr r="0" g="0" b="0"/>
              </a:fillRef>
              <a:effectRef idx="0">
                <a:scrgbClr r="0" g="0" b="0"/>
              </a:effectRef>
              <a:fontRef idx="minor"/>
            </p:style>
          </p:sp>
        </p:grpSp>
        <p:sp>
          <p:nvSpPr>
            <p:cNvPr id="503" name="Line 10"/>
            <p:cNvSpPr/>
            <p:nvPr/>
          </p:nvSpPr>
          <p:spPr>
            <a:xfrm>
              <a:off x="7783920" y="1157400"/>
              <a:ext cx="0" cy="168696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04" name="CustomShape 11"/>
            <p:cNvSpPr/>
            <p:nvPr/>
          </p:nvSpPr>
          <p:spPr>
            <a:xfrm>
              <a:off x="7777080" y="282600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05" name="CustomShape 12"/>
            <p:cNvSpPr/>
            <p:nvPr/>
          </p:nvSpPr>
          <p:spPr>
            <a:xfrm>
              <a:off x="7751520" y="280404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06" name="CustomShape 13"/>
            <p:cNvSpPr/>
            <p:nvPr/>
          </p:nvSpPr>
          <p:spPr>
            <a:xfrm>
              <a:off x="7758000" y="278496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07" name="CustomShape 14"/>
            <p:cNvSpPr/>
            <p:nvPr/>
          </p:nvSpPr>
          <p:spPr>
            <a:xfrm>
              <a:off x="6909120" y="502992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pic>
          <p:nvPicPr>
            <p:cNvPr id="508" name="Graphic 100" descr="Boardroom"/>
            <p:cNvPicPr/>
            <p:nvPr/>
          </p:nvPicPr>
          <p:blipFill>
            <a:blip r:embed="rId2"/>
            <a:stretch/>
          </p:blipFill>
          <p:spPr>
            <a:xfrm>
              <a:off x="7288200" y="4161960"/>
              <a:ext cx="912960" cy="912960"/>
            </a:xfrm>
            <a:prstGeom prst="rect">
              <a:avLst/>
            </a:prstGeom>
            <a:ln>
              <a:noFill/>
            </a:ln>
          </p:spPr>
        </p:pic>
        <p:sp>
          <p:nvSpPr>
            <p:cNvPr id="509" name="CustomShape 15"/>
            <p:cNvSpPr/>
            <p:nvPr/>
          </p:nvSpPr>
          <p:spPr>
            <a:xfrm>
              <a:off x="7070400" y="3627720"/>
              <a:ext cx="1699200" cy="591480"/>
            </a:xfrm>
            <a:prstGeom prst="rect">
              <a:avLst/>
            </a:prstGeom>
            <a:noFill/>
            <a:ln>
              <a:noFill/>
            </a:ln>
          </p:spPr>
          <p:style>
            <a:lnRef idx="0">
              <a:scrgbClr r="0" g="0" b="0"/>
            </a:lnRef>
            <a:fillRef idx="0">
              <a:scrgbClr r="0" g="0" b="0"/>
            </a:fillRef>
            <a:effectRef idx="0">
              <a:scrgbClr r="0" g="0" b="0"/>
            </a:effectRef>
            <a:fontRef idx="minor"/>
          </p:style>
        </p:sp>
        <p:sp>
          <p:nvSpPr>
            <p:cNvPr id="510" name="CustomShape 16"/>
            <p:cNvSpPr/>
            <p:nvPr/>
          </p:nvSpPr>
          <p:spPr>
            <a:xfrm>
              <a:off x="7215840" y="3340800"/>
              <a:ext cx="129996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FOUR</a:t>
              </a:r>
              <a:endParaRPr lang="en-IN" sz="1400" b="0" strike="noStrike" spc="-1">
                <a:latin typeface="Arial"/>
              </a:endParaRPr>
            </a:p>
          </p:txBody>
        </p:sp>
      </p:grpSp>
      <p:grpSp>
        <p:nvGrpSpPr>
          <p:cNvPr id="511" name="Group 17"/>
          <p:cNvGrpSpPr/>
          <p:nvPr/>
        </p:nvGrpSpPr>
        <p:grpSpPr>
          <a:xfrm>
            <a:off x="8496720" y="435600"/>
            <a:ext cx="2207160" cy="5324760"/>
            <a:chOff x="8496720" y="435600"/>
            <a:chExt cx="2207160" cy="5324760"/>
          </a:xfrm>
        </p:grpSpPr>
        <p:sp>
          <p:nvSpPr>
            <p:cNvPr id="512" name="CustomShape 18"/>
            <p:cNvSpPr/>
            <p:nvPr/>
          </p:nvSpPr>
          <p:spPr>
            <a:xfrm>
              <a:off x="9562680" y="344124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13" name="CustomShape 19"/>
            <p:cNvSpPr/>
            <p:nvPr/>
          </p:nvSpPr>
          <p:spPr>
            <a:xfrm>
              <a:off x="8496720" y="3462840"/>
              <a:ext cx="2207160" cy="2207160"/>
            </a:xfrm>
            <a:custGeom>
              <a:avLst/>
              <a:gdLst/>
              <a:ahLst/>
              <a:cxnLst/>
              <a:rect l="l" t="t" r="r" b="b"/>
              <a:pathLst>
                <a:path w="2208628" h="2208628">
                  <a:moveTo>
                    <a:pt x="1104314" y="124227"/>
                  </a:moveTo>
                  <a:cubicBezTo>
                    <a:pt x="1044786" y="124227"/>
                    <a:pt x="996529" y="172484"/>
                    <a:pt x="996529" y="232012"/>
                  </a:cubicBezTo>
                  <a:cubicBezTo>
                    <a:pt x="996529" y="291540"/>
                    <a:pt x="1044786" y="339797"/>
                    <a:pt x="1104314" y="339797"/>
                  </a:cubicBezTo>
                  <a:cubicBezTo>
                    <a:pt x="1163842" y="339797"/>
                    <a:pt x="1212099" y="291540"/>
                    <a:pt x="1212099" y="232012"/>
                  </a:cubicBezTo>
                  <a:cubicBezTo>
                    <a:pt x="1212099" y="172484"/>
                    <a:pt x="1163842" y="124227"/>
                    <a:pt x="1104314" y="12422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FF0066">
                    <a:alpha val="50196"/>
                  </a:srgbClr>
                </a:gs>
                <a:gs pos="100000">
                  <a:srgbClr val="FF3399">
                    <a:alpha val="70196"/>
                  </a:srgbClr>
                </a:gs>
              </a:gsLst>
              <a:lin ang="0"/>
            </a:gradFill>
            <a:ln w="12600">
              <a:solidFill>
                <a:srgbClr val="FF0066"/>
              </a:solidFill>
              <a:miter/>
            </a:ln>
          </p:spPr>
          <p:style>
            <a:lnRef idx="0">
              <a:scrgbClr r="0" g="0" b="0"/>
            </a:lnRef>
            <a:fillRef idx="0">
              <a:scrgbClr r="0" g="0" b="0"/>
            </a:fillRef>
            <a:effectRef idx="0">
              <a:scrgbClr r="0" g="0" b="0"/>
            </a:effectRef>
            <a:fontRef idx="minor"/>
          </p:style>
          <p:txBody>
            <a:bodyPr/>
            <a:lstStyle/>
            <a:p>
              <a:endParaRPr lang="en-IN" dirty="0"/>
            </a:p>
          </p:txBody>
        </p:sp>
        <p:grpSp>
          <p:nvGrpSpPr>
            <p:cNvPr id="514" name="Group 20"/>
            <p:cNvGrpSpPr/>
            <p:nvPr/>
          </p:nvGrpSpPr>
          <p:grpSpPr>
            <a:xfrm>
              <a:off x="9217080" y="435600"/>
              <a:ext cx="767880" cy="767880"/>
              <a:chOff x="9217080" y="435600"/>
              <a:chExt cx="767880" cy="767880"/>
            </a:xfrm>
          </p:grpSpPr>
          <p:sp>
            <p:nvSpPr>
              <p:cNvPr id="515" name="CustomShape 21"/>
              <p:cNvSpPr/>
              <p:nvPr/>
            </p:nvSpPr>
            <p:spPr>
              <a:xfrm>
                <a:off x="9217080" y="43560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16" name="CustomShape 22"/>
              <p:cNvSpPr/>
              <p:nvPr/>
            </p:nvSpPr>
            <p:spPr>
              <a:xfrm>
                <a:off x="9392400" y="610200"/>
                <a:ext cx="417240" cy="417240"/>
              </a:xfrm>
              <a:prstGeom prst="ellipse">
                <a:avLst/>
              </a:prstGeom>
              <a:gradFill rotWithShape="0">
                <a:gsLst>
                  <a:gs pos="0">
                    <a:srgbClr val="FF0066"/>
                  </a:gs>
                  <a:gs pos="100000">
                    <a:srgbClr val="FF3399"/>
                  </a:gs>
                </a:gsLst>
                <a:lin ang="0"/>
              </a:gradFill>
              <a:ln w="12600">
                <a:solidFill>
                  <a:srgbClr val="FF0066"/>
                </a:solidFill>
                <a:miter/>
              </a:ln>
            </p:spPr>
            <p:style>
              <a:lnRef idx="0">
                <a:scrgbClr r="0" g="0" b="0"/>
              </a:lnRef>
              <a:fillRef idx="0">
                <a:scrgbClr r="0" g="0" b="0"/>
              </a:fillRef>
              <a:effectRef idx="0">
                <a:scrgbClr r="0" g="0" b="0"/>
              </a:effectRef>
              <a:fontRef idx="minor"/>
            </p:style>
          </p:sp>
        </p:grpSp>
        <p:sp>
          <p:nvSpPr>
            <p:cNvPr id="517" name="Line 23"/>
            <p:cNvSpPr/>
            <p:nvPr/>
          </p:nvSpPr>
          <p:spPr>
            <a:xfrm flipH="1">
              <a:off x="9600840" y="1204560"/>
              <a:ext cx="720" cy="225828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18" name="CustomShape 24"/>
            <p:cNvSpPr/>
            <p:nvPr/>
          </p:nvSpPr>
          <p:spPr>
            <a:xfrm>
              <a:off x="9594000" y="344628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19" name="CustomShape 25"/>
            <p:cNvSpPr/>
            <p:nvPr/>
          </p:nvSpPr>
          <p:spPr>
            <a:xfrm>
              <a:off x="9568440" y="342396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20" name="CustomShape 26"/>
            <p:cNvSpPr/>
            <p:nvPr/>
          </p:nvSpPr>
          <p:spPr>
            <a:xfrm>
              <a:off x="9575280" y="340488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21" name="CustomShape 27"/>
            <p:cNvSpPr/>
            <p:nvPr/>
          </p:nvSpPr>
          <p:spPr>
            <a:xfrm>
              <a:off x="8742600" y="569088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pic>
          <p:nvPicPr>
            <p:cNvPr id="522" name="Graphic 104" descr="Presentation with media"/>
            <p:cNvPicPr/>
            <p:nvPr/>
          </p:nvPicPr>
          <p:blipFill>
            <a:blip r:embed="rId3"/>
            <a:stretch/>
          </p:blipFill>
          <p:spPr>
            <a:xfrm>
              <a:off x="9159840" y="4790160"/>
              <a:ext cx="912960" cy="912960"/>
            </a:xfrm>
            <a:prstGeom prst="rect">
              <a:avLst/>
            </a:prstGeom>
            <a:ln>
              <a:noFill/>
            </a:ln>
          </p:spPr>
        </p:pic>
        <p:sp>
          <p:nvSpPr>
            <p:cNvPr id="523" name="CustomShape 28"/>
            <p:cNvSpPr/>
            <p:nvPr/>
          </p:nvSpPr>
          <p:spPr>
            <a:xfrm>
              <a:off x="8850240" y="4183200"/>
              <a:ext cx="1699200" cy="260156"/>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100" b="0" strike="noStrike" spc="-1" dirty="0">
                  <a:latin typeface="Arial"/>
                </a:rPr>
                <a:t>Usefulness</a:t>
              </a:r>
              <a:endParaRPr lang="en-IN" sz="1100" b="0" strike="noStrike" spc="-1" dirty="0">
                <a:latin typeface="Arial"/>
              </a:endParaRPr>
            </a:p>
          </p:txBody>
        </p:sp>
        <p:sp>
          <p:nvSpPr>
            <p:cNvPr id="524" name="CustomShape 29"/>
            <p:cNvSpPr/>
            <p:nvPr/>
          </p:nvSpPr>
          <p:spPr>
            <a:xfrm>
              <a:off x="8997120" y="3896280"/>
              <a:ext cx="119448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FIVE</a:t>
              </a:r>
              <a:endParaRPr lang="en-IN" sz="1400" b="0" strike="noStrike" spc="-1">
                <a:latin typeface="Arial"/>
              </a:endParaRPr>
            </a:p>
          </p:txBody>
        </p:sp>
      </p:grpSp>
      <p:grpSp>
        <p:nvGrpSpPr>
          <p:cNvPr id="525" name="Group 30"/>
          <p:cNvGrpSpPr/>
          <p:nvPr/>
        </p:nvGrpSpPr>
        <p:grpSpPr>
          <a:xfrm>
            <a:off x="2946240" y="414720"/>
            <a:ext cx="2207160" cy="5186520"/>
            <a:chOff x="2946240" y="414720"/>
            <a:chExt cx="2207160" cy="5186520"/>
          </a:xfrm>
        </p:grpSpPr>
        <p:sp>
          <p:nvSpPr>
            <p:cNvPr id="526" name="CustomShape 31"/>
            <p:cNvSpPr/>
            <p:nvPr/>
          </p:nvSpPr>
          <p:spPr>
            <a:xfrm>
              <a:off x="4011840" y="329796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27" name="CustomShape 32"/>
            <p:cNvSpPr/>
            <p:nvPr/>
          </p:nvSpPr>
          <p:spPr>
            <a:xfrm>
              <a:off x="2946240" y="3308760"/>
              <a:ext cx="2207160" cy="2207160"/>
            </a:xfrm>
            <a:custGeom>
              <a:avLst/>
              <a:gdLst/>
              <a:ahLst/>
              <a:cxnLst/>
              <a:rect l="l" t="t" r="r" b="b"/>
              <a:pathLst>
                <a:path w="2208628" h="2208628">
                  <a:moveTo>
                    <a:pt x="1104314" y="123187"/>
                  </a:moveTo>
                  <a:cubicBezTo>
                    <a:pt x="1044786" y="123187"/>
                    <a:pt x="996529" y="171444"/>
                    <a:pt x="996529" y="230972"/>
                  </a:cubicBezTo>
                  <a:cubicBezTo>
                    <a:pt x="996529" y="290500"/>
                    <a:pt x="1044786" y="338757"/>
                    <a:pt x="1104314" y="338757"/>
                  </a:cubicBezTo>
                  <a:cubicBezTo>
                    <a:pt x="1163842" y="338757"/>
                    <a:pt x="1212099" y="290500"/>
                    <a:pt x="1212099" y="230972"/>
                  </a:cubicBezTo>
                  <a:cubicBezTo>
                    <a:pt x="1212099" y="171444"/>
                    <a:pt x="1163842" y="123187"/>
                    <a:pt x="1104314" y="12318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0099CC">
                    <a:alpha val="50196"/>
                  </a:srgbClr>
                </a:gs>
                <a:gs pos="100000">
                  <a:srgbClr val="00CCFF">
                    <a:alpha val="70196"/>
                  </a:srgbClr>
                </a:gs>
              </a:gsLst>
              <a:lin ang="0"/>
            </a:gradFill>
            <a:ln w="12600">
              <a:solidFill>
                <a:srgbClr val="0099CC"/>
              </a:solidFill>
              <a:miter/>
            </a:ln>
          </p:spPr>
          <p:style>
            <a:lnRef idx="0">
              <a:scrgbClr r="0" g="0" b="0"/>
            </a:lnRef>
            <a:fillRef idx="0">
              <a:scrgbClr r="0" g="0" b="0"/>
            </a:fillRef>
            <a:effectRef idx="0">
              <a:scrgbClr r="0" g="0" b="0"/>
            </a:effectRef>
            <a:fontRef idx="minor"/>
          </p:style>
        </p:sp>
        <p:grpSp>
          <p:nvGrpSpPr>
            <p:cNvPr id="528" name="Group 33"/>
            <p:cNvGrpSpPr/>
            <p:nvPr/>
          </p:nvGrpSpPr>
          <p:grpSpPr>
            <a:xfrm>
              <a:off x="3657600" y="414720"/>
              <a:ext cx="767880" cy="767880"/>
              <a:chOff x="3657600" y="414720"/>
              <a:chExt cx="767880" cy="767880"/>
            </a:xfrm>
          </p:grpSpPr>
          <p:sp>
            <p:nvSpPr>
              <p:cNvPr id="529" name="CustomShape 34"/>
              <p:cNvSpPr/>
              <p:nvPr/>
            </p:nvSpPr>
            <p:spPr>
              <a:xfrm>
                <a:off x="3657600" y="41472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30" name="CustomShape 35"/>
              <p:cNvSpPr/>
              <p:nvPr/>
            </p:nvSpPr>
            <p:spPr>
              <a:xfrm>
                <a:off x="3832920" y="589680"/>
                <a:ext cx="417240" cy="417240"/>
              </a:xfrm>
              <a:prstGeom prst="ellipse">
                <a:avLst/>
              </a:prstGeom>
              <a:gradFill rotWithShape="0">
                <a:gsLst>
                  <a:gs pos="0">
                    <a:srgbClr val="0099CC"/>
                  </a:gs>
                  <a:gs pos="100000">
                    <a:srgbClr val="00CCFF"/>
                  </a:gs>
                </a:gsLst>
                <a:lin ang="0"/>
              </a:gradFill>
              <a:ln w="12600">
                <a:solidFill>
                  <a:srgbClr val="0099CC"/>
                </a:solidFill>
                <a:miter/>
              </a:ln>
            </p:spPr>
            <p:style>
              <a:lnRef idx="0">
                <a:scrgbClr r="0" g="0" b="0"/>
              </a:lnRef>
              <a:fillRef idx="0">
                <a:scrgbClr r="0" g="0" b="0"/>
              </a:fillRef>
              <a:effectRef idx="0">
                <a:scrgbClr r="0" g="0" b="0"/>
              </a:effectRef>
              <a:fontRef idx="minor"/>
            </p:style>
          </p:sp>
        </p:grpSp>
        <p:sp>
          <p:nvSpPr>
            <p:cNvPr id="531" name="Line 36"/>
            <p:cNvSpPr/>
            <p:nvPr/>
          </p:nvSpPr>
          <p:spPr>
            <a:xfrm>
              <a:off x="4042080" y="1184040"/>
              <a:ext cx="8280" cy="212472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32" name="CustomShape 37"/>
            <p:cNvSpPr/>
            <p:nvPr/>
          </p:nvSpPr>
          <p:spPr>
            <a:xfrm>
              <a:off x="4043520" y="330264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33" name="CustomShape 38"/>
            <p:cNvSpPr/>
            <p:nvPr/>
          </p:nvSpPr>
          <p:spPr>
            <a:xfrm>
              <a:off x="4017600" y="328068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34" name="CustomShape 39"/>
            <p:cNvSpPr/>
            <p:nvPr/>
          </p:nvSpPr>
          <p:spPr>
            <a:xfrm>
              <a:off x="4024440" y="326160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35" name="CustomShape 40"/>
            <p:cNvSpPr/>
            <p:nvPr/>
          </p:nvSpPr>
          <p:spPr>
            <a:xfrm>
              <a:off x="3169080" y="553176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pic>
          <p:nvPicPr>
            <p:cNvPr id="536" name="Graphic 106" descr="Handshake"/>
            <p:cNvPicPr/>
            <p:nvPr/>
          </p:nvPicPr>
          <p:blipFill>
            <a:blip r:embed="rId4"/>
            <a:stretch/>
          </p:blipFill>
          <p:spPr>
            <a:xfrm>
              <a:off x="3619080" y="4683600"/>
              <a:ext cx="912960" cy="912960"/>
            </a:xfrm>
            <a:prstGeom prst="rect">
              <a:avLst/>
            </a:prstGeom>
            <a:ln>
              <a:noFill/>
            </a:ln>
          </p:spPr>
        </p:pic>
        <p:sp>
          <p:nvSpPr>
            <p:cNvPr id="537" name="CustomShape 41"/>
            <p:cNvSpPr/>
            <p:nvPr/>
          </p:nvSpPr>
          <p:spPr>
            <a:xfrm>
              <a:off x="3352680" y="4113360"/>
              <a:ext cx="1699200" cy="257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100" b="0" strike="noStrike" spc="-1" dirty="0">
                  <a:solidFill>
                    <a:srgbClr val="262626"/>
                  </a:solidFill>
                  <a:latin typeface="Century Gothic"/>
                  <a:ea typeface="DejaVu Sans"/>
                </a:rPr>
                <a:t>Project Motive</a:t>
              </a:r>
              <a:endParaRPr lang="en-IN" sz="1100" b="0" strike="noStrike" spc="-1" dirty="0">
                <a:latin typeface="Arial"/>
              </a:endParaRPr>
            </a:p>
          </p:txBody>
        </p:sp>
        <p:sp>
          <p:nvSpPr>
            <p:cNvPr id="538" name="CustomShape 42"/>
            <p:cNvSpPr/>
            <p:nvPr/>
          </p:nvSpPr>
          <p:spPr>
            <a:xfrm>
              <a:off x="3506760" y="3826800"/>
              <a:ext cx="121428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TWO</a:t>
              </a:r>
              <a:endParaRPr lang="en-IN" sz="1400" b="0" strike="noStrike" spc="-1">
                <a:latin typeface="Arial"/>
              </a:endParaRPr>
            </a:p>
          </p:txBody>
        </p:sp>
      </p:grpSp>
      <p:grpSp>
        <p:nvGrpSpPr>
          <p:cNvPr id="539" name="Group 43"/>
          <p:cNvGrpSpPr/>
          <p:nvPr/>
        </p:nvGrpSpPr>
        <p:grpSpPr>
          <a:xfrm>
            <a:off x="4864320" y="359640"/>
            <a:ext cx="2207160" cy="5339160"/>
            <a:chOff x="4864320" y="359640"/>
            <a:chExt cx="2207160" cy="5339160"/>
          </a:xfrm>
        </p:grpSpPr>
        <p:sp>
          <p:nvSpPr>
            <p:cNvPr id="540" name="CustomShape 44"/>
            <p:cNvSpPr/>
            <p:nvPr/>
          </p:nvSpPr>
          <p:spPr>
            <a:xfrm>
              <a:off x="5937120" y="341100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41" name="CustomShape 45"/>
            <p:cNvSpPr/>
            <p:nvPr/>
          </p:nvSpPr>
          <p:spPr>
            <a:xfrm>
              <a:off x="4864320" y="3429000"/>
              <a:ext cx="2207160" cy="2207160"/>
            </a:xfrm>
            <a:custGeom>
              <a:avLst/>
              <a:gdLst/>
              <a:ahLst/>
              <a:cxnLst/>
              <a:rect l="l" t="t" r="r" b="b"/>
              <a:pathLst>
                <a:path w="2208628" h="2208628">
                  <a:moveTo>
                    <a:pt x="1104314" y="143598"/>
                  </a:moveTo>
                  <a:cubicBezTo>
                    <a:pt x="1044786" y="143598"/>
                    <a:pt x="996529" y="191855"/>
                    <a:pt x="996529" y="251383"/>
                  </a:cubicBezTo>
                  <a:cubicBezTo>
                    <a:pt x="996529" y="310911"/>
                    <a:pt x="1044786" y="359168"/>
                    <a:pt x="1104314" y="359168"/>
                  </a:cubicBezTo>
                  <a:cubicBezTo>
                    <a:pt x="1163842" y="359168"/>
                    <a:pt x="1212099" y="310911"/>
                    <a:pt x="1212099" y="251383"/>
                  </a:cubicBezTo>
                  <a:cubicBezTo>
                    <a:pt x="1212099" y="191855"/>
                    <a:pt x="1163842" y="143598"/>
                    <a:pt x="1104314" y="143598"/>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FFA51F">
                    <a:alpha val="50196"/>
                  </a:srgbClr>
                </a:gs>
                <a:gs pos="100000">
                  <a:srgbClr val="FFCC00">
                    <a:alpha val="70196"/>
                  </a:srgbClr>
                </a:gs>
              </a:gsLst>
              <a:lin ang="0"/>
            </a:gradFill>
            <a:ln w="12600">
              <a:solidFill>
                <a:srgbClr val="FF9900"/>
              </a:solidFill>
              <a:miter/>
            </a:ln>
          </p:spPr>
          <p:style>
            <a:lnRef idx="0">
              <a:scrgbClr r="0" g="0" b="0"/>
            </a:lnRef>
            <a:fillRef idx="0">
              <a:scrgbClr r="0" g="0" b="0"/>
            </a:fillRef>
            <a:effectRef idx="0">
              <a:scrgbClr r="0" g="0" b="0"/>
            </a:effectRef>
            <a:fontRef idx="minor"/>
          </p:style>
        </p:sp>
        <p:grpSp>
          <p:nvGrpSpPr>
            <p:cNvPr id="542" name="Group 46"/>
            <p:cNvGrpSpPr/>
            <p:nvPr/>
          </p:nvGrpSpPr>
          <p:grpSpPr>
            <a:xfrm>
              <a:off x="5588640" y="359640"/>
              <a:ext cx="767880" cy="767880"/>
              <a:chOff x="5588640" y="359640"/>
              <a:chExt cx="767880" cy="767880"/>
            </a:xfrm>
          </p:grpSpPr>
          <p:sp>
            <p:nvSpPr>
              <p:cNvPr id="543" name="CustomShape 47"/>
              <p:cNvSpPr/>
              <p:nvPr/>
            </p:nvSpPr>
            <p:spPr>
              <a:xfrm>
                <a:off x="5588640" y="35964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44" name="CustomShape 48"/>
              <p:cNvSpPr/>
              <p:nvPr/>
            </p:nvSpPr>
            <p:spPr>
              <a:xfrm>
                <a:off x="5763960" y="534240"/>
                <a:ext cx="417240" cy="417240"/>
              </a:xfrm>
              <a:prstGeom prst="ellipse">
                <a:avLst/>
              </a:prstGeom>
              <a:gradFill rotWithShape="0">
                <a:gsLst>
                  <a:gs pos="0">
                    <a:srgbClr val="FFA51F"/>
                  </a:gs>
                  <a:gs pos="100000">
                    <a:srgbClr val="FFCC00"/>
                  </a:gs>
                </a:gsLst>
                <a:lin ang="0"/>
              </a:gradFill>
              <a:ln w="12600">
                <a:solidFill>
                  <a:srgbClr val="FF9900"/>
                </a:solidFill>
                <a:miter/>
              </a:ln>
            </p:spPr>
            <p:style>
              <a:lnRef idx="0">
                <a:scrgbClr r="0" g="0" b="0"/>
              </a:lnRef>
              <a:fillRef idx="0">
                <a:scrgbClr r="0" g="0" b="0"/>
              </a:fillRef>
              <a:effectRef idx="0">
                <a:scrgbClr r="0" g="0" b="0"/>
              </a:effectRef>
              <a:fontRef idx="minor"/>
            </p:style>
          </p:sp>
        </p:grpSp>
        <p:sp>
          <p:nvSpPr>
            <p:cNvPr id="545" name="Line 49"/>
            <p:cNvSpPr/>
            <p:nvPr/>
          </p:nvSpPr>
          <p:spPr>
            <a:xfrm flipH="1">
              <a:off x="5968440" y="1128600"/>
              <a:ext cx="4680" cy="230040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46" name="CustomShape 50"/>
            <p:cNvSpPr/>
            <p:nvPr/>
          </p:nvSpPr>
          <p:spPr>
            <a:xfrm>
              <a:off x="5968440" y="341604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47" name="CustomShape 51"/>
            <p:cNvSpPr/>
            <p:nvPr/>
          </p:nvSpPr>
          <p:spPr>
            <a:xfrm>
              <a:off x="5942880" y="339408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48" name="CustomShape 52"/>
            <p:cNvSpPr/>
            <p:nvPr/>
          </p:nvSpPr>
          <p:spPr>
            <a:xfrm>
              <a:off x="5949720" y="337500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49" name="CustomShape 53"/>
            <p:cNvSpPr/>
            <p:nvPr/>
          </p:nvSpPr>
          <p:spPr>
            <a:xfrm>
              <a:off x="5039640" y="562932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pic>
          <p:nvPicPr>
            <p:cNvPr id="550" name="Graphic 108" descr="Target Audience"/>
            <p:cNvPicPr/>
            <p:nvPr/>
          </p:nvPicPr>
          <p:blipFill>
            <a:blip r:embed="rId5"/>
            <a:stretch/>
          </p:blipFill>
          <p:spPr>
            <a:xfrm>
              <a:off x="5554440" y="4851360"/>
              <a:ext cx="784800" cy="784800"/>
            </a:xfrm>
            <a:prstGeom prst="rect">
              <a:avLst/>
            </a:prstGeom>
            <a:ln>
              <a:noFill/>
            </a:ln>
          </p:spPr>
        </p:pic>
        <p:sp>
          <p:nvSpPr>
            <p:cNvPr id="551" name="CustomShape 54"/>
            <p:cNvSpPr/>
            <p:nvPr/>
          </p:nvSpPr>
          <p:spPr>
            <a:xfrm>
              <a:off x="5254920" y="4183200"/>
              <a:ext cx="1699200" cy="424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100" b="0" strike="noStrike" spc="-1">
                  <a:solidFill>
                    <a:srgbClr val="262626"/>
                  </a:solidFill>
                  <a:latin typeface="Century Gothic"/>
                  <a:ea typeface="DejaVu Sans"/>
                </a:rPr>
                <a:t>Technologies, Tools and Services</a:t>
              </a:r>
              <a:endParaRPr lang="en-IN" sz="1100" b="0" strike="noStrike" spc="-1">
                <a:latin typeface="Arial"/>
              </a:endParaRPr>
            </a:p>
          </p:txBody>
        </p:sp>
        <p:sp>
          <p:nvSpPr>
            <p:cNvPr id="552" name="CustomShape 55"/>
            <p:cNvSpPr/>
            <p:nvPr/>
          </p:nvSpPr>
          <p:spPr>
            <a:xfrm>
              <a:off x="5337720" y="3920040"/>
              <a:ext cx="139716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THREE</a:t>
              </a:r>
              <a:endParaRPr lang="en-IN" sz="1400" b="0" strike="noStrike" spc="-1">
                <a:latin typeface="Arial"/>
              </a:endParaRPr>
            </a:p>
          </p:txBody>
        </p:sp>
      </p:grpSp>
      <p:grpSp>
        <p:nvGrpSpPr>
          <p:cNvPr id="553" name="Group 56"/>
          <p:cNvGrpSpPr/>
          <p:nvPr/>
        </p:nvGrpSpPr>
        <p:grpSpPr>
          <a:xfrm>
            <a:off x="1231920" y="400320"/>
            <a:ext cx="2207160" cy="5713200"/>
            <a:chOff x="1231920" y="400320"/>
            <a:chExt cx="2207160" cy="5713200"/>
          </a:xfrm>
        </p:grpSpPr>
        <p:sp>
          <p:nvSpPr>
            <p:cNvPr id="554" name="CustomShape 57"/>
            <p:cNvSpPr/>
            <p:nvPr/>
          </p:nvSpPr>
          <p:spPr>
            <a:xfrm>
              <a:off x="1481040" y="604404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sp>
          <p:nvSpPr>
            <p:cNvPr id="555" name="CustomShape 58"/>
            <p:cNvSpPr/>
            <p:nvPr/>
          </p:nvSpPr>
          <p:spPr>
            <a:xfrm>
              <a:off x="2303640" y="380916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56" name="CustomShape 59"/>
            <p:cNvSpPr/>
            <p:nvPr/>
          </p:nvSpPr>
          <p:spPr>
            <a:xfrm>
              <a:off x="1231920" y="3821040"/>
              <a:ext cx="2207160" cy="2207160"/>
            </a:xfrm>
            <a:custGeom>
              <a:avLst/>
              <a:gdLst/>
              <a:ahLst/>
              <a:cxnLst/>
              <a:rect l="l" t="t" r="r" b="b"/>
              <a:pathLst>
                <a:path w="2208628" h="2208628">
                  <a:moveTo>
                    <a:pt x="1104314" y="115856"/>
                  </a:moveTo>
                  <a:cubicBezTo>
                    <a:pt x="1044786" y="115856"/>
                    <a:pt x="996529" y="164113"/>
                    <a:pt x="996529" y="223641"/>
                  </a:cubicBezTo>
                  <a:cubicBezTo>
                    <a:pt x="996529" y="283169"/>
                    <a:pt x="1044786" y="331426"/>
                    <a:pt x="1104314" y="331426"/>
                  </a:cubicBezTo>
                  <a:cubicBezTo>
                    <a:pt x="1163842" y="331426"/>
                    <a:pt x="1212099" y="283169"/>
                    <a:pt x="1212099" y="223641"/>
                  </a:cubicBezTo>
                  <a:cubicBezTo>
                    <a:pt x="1212099" y="164113"/>
                    <a:pt x="1163842" y="115856"/>
                    <a:pt x="1104314" y="115856"/>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33CC33">
                    <a:alpha val="50196"/>
                  </a:srgbClr>
                </a:gs>
                <a:gs pos="100000">
                  <a:srgbClr val="00FF00">
                    <a:alpha val="70196"/>
                  </a:srgbClr>
                </a:gs>
              </a:gsLst>
              <a:lin ang="0"/>
            </a:gradFill>
            <a:ln w="12600">
              <a:solidFill>
                <a:srgbClr val="33CC33"/>
              </a:solidFill>
              <a:miter/>
            </a:ln>
          </p:spPr>
          <p:style>
            <a:lnRef idx="0">
              <a:scrgbClr r="0" g="0" b="0"/>
            </a:lnRef>
            <a:fillRef idx="0">
              <a:scrgbClr r="0" g="0" b="0"/>
            </a:fillRef>
            <a:effectRef idx="0">
              <a:scrgbClr r="0" g="0" b="0"/>
            </a:effectRef>
            <a:fontRef idx="minor"/>
          </p:style>
        </p:sp>
        <p:sp>
          <p:nvSpPr>
            <p:cNvPr id="557" name="CustomShape 60"/>
            <p:cNvSpPr/>
            <p:nvPr/>
          </p:nvSpPr>
          <p:spPr>
            <a:xfrm>
              <a:off x="1709640" y="4581360"/>
              <a:ext cx="1699200" cy="257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100" b="0" strike="noStrike" spc="-1" dirty="0">
                  <a:solidFill>
                    <a:srgbClr val="262626"/>
                  </a:solidFill>
                  <a:latin typeface="Century Gothic"/>
                  <a:ea typeface="DejaVu Sans"/>
                </a:rPr>
                <a:t>Introduction </a:t>
              </a:r>
              <a:endParaRPr lang="en-IN" sz="1100" b="0" strike="noStrike" spc="-1" dirty="0">
                <a:latin typeface="Arial"/>
              </a:endParaRPr>
            </a:p>
          </p:txBody>
        </p:sp>
        <p:grpSp>
          <p:nvGrpSpPr>
            <p:cNvPr id="558" name="Group 61"/>
            <p:cNvGrpSpPr/>
            <p:nvPr/>
          </p:nvGrpSpPr>
          <p:grpSpPr>
            <a:xfrm>
              <a:off x="1960200" y="400320"/>
              <a:ext cx="767880" cy="767880"/>
              <a:chOff x="1960200" y="400320"/>
              <a:chExt cx="767880" cy="767880"/>
            </a:xfrm>
          </p:grpSpPr>
          <p:sp>
            <p:nvSpPr>
              <p:cNvPr id="559" name="CustomShape 62"/>
              <p:cNvSpPr/>
              <p:nvPr/>
            </p:nvSpPr>
            <p:spPr>
              <a:xfrm>
                <a:off x="1960200" y="40032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60" name="CustomShape 63"/>
              <p:cNvSpPr/>
              <p:nvPr/>
            </p:nvSpPr>
            <p:spPr>
              <a:xfrm>
                <a:off x="2135520" y="575280"/>
                <a:ext cx="417240" cy="417240"/>
              </a:xfrm>
              <a:prstGeom prst="ellipse">
                <a:avLst/>
              </a:prstGeom>
              <a:gradFill rotWithShape="0">
                <a:gsLst>
                  <a:gs pos="0">
                    <a:srgbClr val="33CC33"/>
                  </a:gs>
                  <a:gs pos="100000">
                    <a:srgbClr val="00FF00"/>
                  </a:gs>
                </a:gsLst>
                <a:lin ang="0"/>
              </a:gradFill>
              <a:ln w="12600">
                <a:solidFill>
                  <a:srgbClr val="33CC33"/>
                </a:solidFill>
                <a:miter/>
              </a:ln>
            </p:spPr>
            <p:style>
              <a:lnRef idx="0">
                <a:scrgbClr r="0" g="0" b="0"/>
              </a:lnRef>
              <a:fillRef idx="0">
                <a:scrgbClr r="0" g="0" b="0"/>
              </a:fillRef>
              <a:effectRef idx="0">
                <a:scrgbClr r="0" g="0" b="0"/>
              </a:effectRef>
              <a:fontRef idx="minor"/>
            </p:style>
          </p:sp>
        </p:grpSp>
        <p:sp>
          <p:nvSpPr>
            <p:cNvPr id="561" name="Line 64"/>
            <p:cNvSpPr/>
            <p:nvPr/>
          </p:nvSpPr>
          <p:spPr>
            <a:xfrm flipH="1">
              <a:off x="2336040" y="1169280"/>
              <a:ext cx="8280" cy="265140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62" name="CustomShape 65"/>
            <p:cNvSpPr/>
            <p:nvPr/>
          </p:nvSpPr>
          <p:spPr>
            <a:xfrm>
              <a:off x="2334960" y="381384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63" name="CustomShape 66"/>
            <p:cNvSpPr/>
            <p:nvPr/>
          </p:nvSpPr>
          <p:spPr>
            <a:xfrm>
              <a:off x="2309400" y="379188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64" name="CustomShape 67"/>
            <p:cNvSpPr/>
            <p:nvPr/>
          </p:nvSpPr>
          <p:spPr>
            <a:xfrm>
              <a:off x="2316240" y="377280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pic>
          <p:nvPicPr>
            <p:cNvPr id="565" name="Graphic 102" descr="Daily calendar"/>
            <p:cNvPicPr/>
            <p:nvPr/>
          </p:nvPicPr>
          <p:blipFill>
            <a:blip r:embed="rId6"/>
            <a:stretch/>
          </p:blipFill>
          <p:spPr>
            <a:xfrm>
              <a:off x="1939320" y="5201640"/>
              <a:ext cx="801000" cy="801000"/>
            </a:xfrm>
            <a:prstGeom prst="rect">
              <a:avLst/>
            </a:prstGeom>
            <a:ln>
              <a:noFill/>
            </a:ln>
          </p:spPr>
        </p:pic>
        <p:sp>
          <p:nvSpPr>
            <p:cNvPr id="566" name="CustomShape 68"/>
            <p:cNvSpPr/>
            <p:nvPr/>
          </p:nvSpPr>
          <p:spPr>
            <a:xfrm>
              <a:off x="1888920" y="4294440"/>
              <a:ext cx="116712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ONE</a:t>
              </a:r>
              <a:endParaRPr lang="en-IN" sz="1400" b="0" strike="noStrike" spc="-1">
                <a:latin typeface="Arial"/>
              </a:endParaRPr>
            </a:p>
          </p:txBody>
        </p:sp>
      </p:gr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53"/>
                                        </p:tgtEl>
                                        <p:attrNameLst>
                                          <p:attrName>style.visibility</p:attrName>
                                        </p:attrNameLst>
                                      </p:cBhvr>
                                      <p:to>
                                        <p:strVal val="visible"/>
                                      </p:to>
                                    </p:set>
                                    <p:anim calcmode="lin" valueType="num">
                                      <p:cBhvr additive="repl">
                                        <p:cTn id="7" dur="2000" fill="hold"/>
                                        <p:tgtEl>
                                          <p:spTgt spid="553"/>
                                        </p:tgtEl>
                                        <p:attrNameLst>
                                          <p:attrName>ppt_x</p:attrName>
                                        </p:attrNameLst>
                                      </p:cBhvr>
                                      <p:tavLst>
                                        <p:tav tm="0">
                                          <p:val>
                                            <p:strVal val="0-#ppt_w/2"/>
                                          </p:val>
                                        </p:tav>
                                        <p:tav tm="100000">
                                          <p:val>
                                            <p:strVal val="#ppt_x"/>
                                          </p:val>
                                        </p:tav>
                                      </p:tavLst>
                                    </p:anim>
                                    <p:anim calcmode="lin" valueType="num">
                                      <p:cBhvr additive="repl">
                                        <p:cTn id="8" dur="2000" fill="hold"/>
                                        <p:tgtEl>
                                          <p:spTgt spid="55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525"/>
                                        </p:tgtEl>
                                        <p:attrNameLst>
                                          <p:attrName>style.visibility</p:attrName>
                                        </p:attrNameLst>
                                      </p:cBhvr>
                                      <p:to>
                                        <p:strVal val="visible"/>
                                      </p:to>
                                    </p:set>
                                    <p:anim calcmode="lin" valueType="num">
                                      <p:cBhvr additive="repl">
                                        <p:cTn id="13" dur="2000" fill="hold"/>
                                        <p:tgtEl>
                                          <p:spTgt spid="525"/>
                                        </p:tgtEl>
                                        <p:attrNameLst>
                                          <p:attrName>ppt_x</p:attrName>
                                        </p:attrNameLst>
                                      </p:cBhvr>
                                      <p:tavLst>
                                        <p:tav tm="0">
                                          <p:val>
                                            <p:strVal val="0-#ppt_w/2"/>
                                          </p:val>
                                        </p:tav>
                                        <p:tav tm="100000">
                                          <p:val>
                                            <p:strVal val="#ppt_x"/>
                                          </p:val>
                                        </p:tav>
                                      </p:tavLst>
                                    </p:anim>
                                    <p:anim calcmode="lin" valueType="num">
                                      <p:cBhvr additive="repl">
                                        <p:cTn id="14" dur="2000" fill="hold"/>
                                        <p:tgtEl>
                                          <p:spTgt spid="52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539"/>
                                        </p:tgtEl>
                                        <p:attrNameLst>
                                          <p:attrName>style.visibility</p:attrName>
                                        </p:attrNameLst>
                                      </p:cBhvr>
                                      <p:to>
                                        <p:strVal val="visible"/>
                                      </p:to>
                                    </p:set>
                                    <p:anim calcmode="lin" valueType="num">
                                      <p:cBhvr additive="repl">
                                        <p:cTn id="19" dur="2000" fill="hold"/>
                                        <p:tgtEl>
                                          <p:spTgt spid="539"/>
                                        </p:tgtEl>
                                        <p:attrNameLst>
                                          <p:attrName>ppt_x</p:attrName>
                                        </p:attrNameLst>
                                      </p:cBhvr>
                                      <p:tavLst>
                                        <p:tav tm="0">
                                          <p:val>
                                            <p:strVal val="0-#ppt_w/2"/>
                                          </p:val>
                                        </p:tav>
                                        <p:tav tm="100000">
                                          <p:val>
                                            <p:strVal val="#ppt_x"/>
                                          </p:val>
                                        </p:tav>
                                      </p:tavLst>
                                    </p:anim>
                                    <p:anim calcmode="lin" valueType="num">
                                      <p:cBhvr additive="repl">
                                        <p:cTn id="20" dur="2000" fill="hold"/>
                                        <p:tgtEl>
                                          <p:spTgt spid="539"/>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497"/>
                                        </p:tgtEl>
                                        <p:attrNameLst>
                                          <p:attrName>style.visibility</p:attrName>
                                        </p:attrNameLst>
                                      </p:cBhvr>
                                      <p:to>
                                        <p:strVal val="visible"/>
                                      </p:to>
                                    </p:set>
                                    <p:anim calcmode="lin" valueType="num">
                                      <p:cBhvr additive="repl">
                                        <p:cTn id="25" dur="2000" fill="hold"/>
                                        <p:tgtEl>
                                          <p:spTgt spid="497"/>
                                        </p:tgtEl>
                                        <p:attrNameLst>
                                          <p:attrName>ppt_x</p:attrName>
                                        </p:attrNameLst>
                                      </p:cBhvr>
                                      <p:tavLst>
                                        <p:tav tm="0">
                                          <p:val>
                                            <p:strVal val="1+#ppt_w/2"/>
                                          </p:val>
                                        </p:tav>
                                        <p:tav tm="100000">
                                          <p:val>
                                            <p:strVal val="#ppt_x"/>
                                          </p:val>
                                        </p:tav>
                                      </p:tavLst>
                                    </p:anim>
                                    <p:anim calcmode="lin" valueType="num">
                                      <p:cBhvr additive="repl">
                                        <p:cTn id="26" dur="2000" fill="hold"/>
                                        <p:tgtEl>
                                          <p:spTgt spid="49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511"/>
                                        </p:tgtEl>
                                        <p:attrNameLst>
                                          <p:attrName>style.visibility</p:attrName>
                                        </p:attrNameLst>
                                      </p:cBhvr>
                                      <p:to>
                                        <p:strVal val="visible"/>
                                      </p:to>
                                    </p:set>
                                    <p:anim calcmode="lin" valueType="num">
                                      <p:cBhvr additive="repl">
                                        <p:cTn id="31" dur="2000" fill="hold"/>
                                        <p:tgtEl>
                                          <p:spTgt spid="511"/>
                                        </p:tgtEl>
                                        <p:attrNameLst>
                                          <p:attrName>ppt_x</p:attrName>
                                        </p:attrNameLst>
                                      </p:cBhvr>
                                      <p:tavLst>
                                        <p:tav tm="0">
                                          <p:val>
                                            <p:strVal val="1+#ppt_w/2"/>
                                          </p:val>
                                        </p:tav>
                                        <p:tav tm="100000">
                                          <p:val>
                                            <p:strVal val="#ppt_x"/>
                                          </p:val>
                                        </p:tav>
                                      </p:tavLst>
                                    </p:anim>
                                    <p:anim calcmode="lin" valueType="num">
                                      <p:cBhvr additive="repl">
                                        <p:cTn id="32" dur="2000" fill="hold"/>
                                        <p:tgtEl>
                                          <p:spTgt spid="5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3200" spc="-1" dirty="0">
                <a:solidFill>
                  <a:srgbClr val="EBEBEB"/>
                </a:solidFill>
                <a:latin typeface="Century Gothic"/>
                <a:ea typeface="DejaVu Sans"/>
              </a:rPr>
              <a:t>Crypto Watcher  </a:t>
            </a:r>
            <a:r>
              <a:rPr lang="en-IN" sz="3200" b="0" strike="noStrike" spc="-1" dirty="0">
                <a:solidFill>
                  <a:srgbClr val="EBEBEB"/>
                </a:solidFill>
                <a:latin typeface="Century Gothic"/>
                <a:ea typeface="DejaVu Sans"/>
              </a:rPr>
              <a:t>   </a:t>
            </a:r>
            <a:r>
              <a:rPr lang="en-IN" sz="3600" b="0" strike="noStrike" spc="-1" dirty="0">
                <a:solidFill>
                  <a:srgbClr val="EBEBEB"/>
                </a:solidFill>
                <a:latin typeface="Century Gothic"/>
                <a:ea typeface="DejaVu Sans"/>
              </a:rPr>
              <a:t>USEFULNESS</a:t>
            </a:r>
            <a:endParaRPr lang="en-IN" sz="3600" b="0" strike="noStrike" spc="-1" dirty="0">
              <a:latin typeface="Arial"/>
            </a:endParaRPr>
          </a:p>
        </p:txBody>
      </p:sp>
      <p:sp>
        <p:nvSpPr>
          <p:cNvPr id="595" name="CustomShape 2"/>
          <p:cNvSpPr/>
          <p:nvPr/>
        </p:nvSpPr>
        <p:spPr>
          <a:xfrm>
            <a:off x="1296000" y="2847960"/>
            <a:ext cx="10148040" cy="341496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Bef>
                <a:spcPts val="1417"/>
              </a:spcBef>
            </a:pP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ea typeface="DejaVu Sans"/>
              </a:rPr>
              <a:t>This Website will be save both time and resources.</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ea typeface="DejaVu Sans"/>
              </a:rPr>
              <a:t>This will increase the interest of people towards digital currency</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ea typeface="DejaVu Sans"/>
              </a:rPr>
              <a:t>Responsive Design</a:t>
            </a:r>
            <a:r>
              <a:rPr lang="en-US" sz="1800" b="0" strike="noStrike" spc="-1" dirty="0">
                <a:solidFill>
                  <a:srgbClr val="404040"/>
                </a:solidFill>
                <a:latin typeface="Century Gothic"/>
                <a:ea typeface="DejaVu Sans"/>
              </a:rPr>
              <a:t>.</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ea typeface="DejaVu Sans"/>
              </a:rPr>
              <a:t>It will be a Website so no extra resources required.</a:t>
            </a:r>
            <a:endParaRPr lang="en-IN" sz="1800" b="0" strike="noStrike" spc="-1" dirty="0">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B31166"/>
        </a:solidFill>
        <a:effectLst/>
      </p:bgPr>
    </p:bg>
    <p:spTree>
      <p:nvGrpSpPr>
        <p:cNvPr id="1" name=""/>
        <p:cNvGrpSpPr/>
        <p:nvPr/>
      </p:nvGrpSpPr>
      <p:grpSpPr>
        <a:xfrm>
          <a:off x="0" y="0"/>
          <a:ext cx="0" cy="0"/>
          <a:chOff x="0" y="0"/>
          <a:chExt cx="0" cy="0"/>
        </a:xfrm>
      </p:grpSpPr>
      <p:sp>
        <p:nvSpPr>
          <p:cNvPr id="600" name="CustomShape 1"/>
          <p:cNvSpPr/>
          <p:nvPr/>
        </p:nvSpPr>
        <p:spPr>
          <a:xfrm>
            <a:off x="243360" y="516960"/>
            <a:ext cx="12783960" cy="6449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9600" b="0" strike="noStrike" spc="-1">
                <a:solidFill>
                  <a:srgbClr val="000000"/>
                </a:solidFill>
                <a:latin typeface="Century Gothic"/>
                <a:ea typeface="DejaVu Sans"/>
              </a:rPr>
              <a:t>THANKYOU</a:t>
            </a:r>
            <a:r>
              <a:rPr lang="en-IN" sz="1600" b="0" strike="noStrike" spc="-1">
                <a:solidFill>
                  <a:srgbClr val="FFFFFF"/>
                </a:solidFill>
                <a:latin typeface="Century Gothic"/>
                <a:ea typeface="DejaVu Sans"/>
              </a:rPr>
              <a:t>u</a:t>
            </a:r>
            <a:endParaRPr lang="en-IN" sz="1600" b="0" strike="noStrike" spc="-1">
              <a:latin typeface="Arial"/>
            </a:endParaRPr>
          </a:p>
        </p:txBody>
      </p:sp>
      <p:sp>
        <p:nvSpPr>
          <p:cNvPr id="601" name="CustomShape 2"/>
          <p:cNvSpPr/>
          <p:nvPr/>
        </p:nvSpPr>
        <p:spPr>
          <a:xfrm rot="5400000">
            <a:off x="12134880" y="5963040"/>
            <a:ext cx="951840" cy="835200"/>
          </a:xfrm>
          <a:prstGeom prst="triangle">
            <a:avLst>
              <a:gd name="adj" fmla="val 50000"/>
            </a:avLst>
          </a:prstGeom>
          <a:solidFill>
            <a:srgbClr val="4F81BD"/>
          </a:solidFill>
          <a:ln w="25560" cap="rnd">
            <a:solidFill>
              <a:srgbClr val="3A5F8B"/>
            </a:solidFill>
            <a:round/>
          </a:ln>
        </p:spPr>
        <p:style>
          <a:lnRef idx="0">
            <a:scrgbClr r="0" g="0" b="0"/>
          </a:lnRef>
          <a:fillRef idx="0">
            <a:scrgbClr r="0" g="0" b="0"/>
          </a:fillRef>
          <a:effectRef idx="0">
            <a:scrgbClr r="0" g="0" b="0"/>
          </a:effectRef>
          <a:fontRef idx="minor"/>
        </p:style>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7" name="CustomShape 1"/>
          <p:cNvSpPr/>
          <p:nvPr/>
        </p:nvSpPr>
        <p:spPr>
          <a:xfrm>
            <a:off x="662730" y="973800"/>
            <a:ext cx="925203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2800" spc="-1" dirty="0">
                <a:solidFill>
                  <a:srgbClr val="EBEBEB"/>
                </a:solidFill>
                <a:latin typeface="Century Gothic"/>
                <a:ea typeface="DejaVu Sans"/>
              </a:rPr>
              <a:t>Crypto Watcher</a:t>
            </a:r>
            <a:r>
              <a:rPr lang="en-IN" sz="2800" b="0" strike="noStrike" spc="-1" dirty="0">
                <a:solidFill>
                  <a:srgbClr val="EBEBEB"/>
                </a:solidFill>
                <a:latin typeface="Century Gothic"/>
                <a:ea typeface="DejaVu Sans"/>
              </a:rPr>
              <a:t>        </a:t>
            </a:r>
            <a:r>
              <a:rPr lang="en-IN" sz="3600" b="0" strike="noStrike" spc="-1" dirty="0">
                <a:solidFill>
                  <a:srgbClr val="EBEBEB"/>
                </a:solidFill>
                <a:latin typeface="Century Gothic"/>
                <a:ea typeface="DejaVu Sans"/>
              </a:rPr>
              <a:t>INTRODUCTION</a:t>
            </a:r>
            <a:endParaRPr lang="en-IN" sz="3600" b="0" strike="noStrike" spc="-1" dirty="0">
              <a:latin typeface="Arial"/>
            </a:endParaRPr>
          </a:p>
        </p:txBody>
      </p:sp>
      <p:sp>
        <p:nvSpPr>
          <p:cNvPr id="568" name="CustomShape 2"/>
          <p:cNvSpPr/>
          <p:nvPr/>
        </p:nvSpPr>
        <p:spPr>
          <a:xfrm>
            <a:off x="1154880" y="2603520"/>
            <a:ext cx="10148040" cy="341496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Bef>
                <a:spcPts val="1417"/>
              </a:spcBef>
            </a:pP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IN" sz="1800" dirty="0">
                <a:effectLst/>
                <a:latin typeface="Calibri" panose="020F0502020204030204" pitchFamily="34" charset="0"/>
                <a:ea typeface="Times New Roman" panose="02020603050405020304" pitchFamily="18" charset="0"/>
                <a:cs typeface="Calibri" panose="020F0502020204030204" pitchFamily="34" charset="0"/>
              </a:rPr>
              <a:t>The Crypto Watcher(Crypto Currency System ) is a web application that will provide the</a:t>
            </a:r>
            <a:r>
              <a:rPr lang="en-IN"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IN" sz="1800" dirty="0">
                <a:effectLst/>
                <a:latin typeface="Calibri" panose="020F0502020204030204" pitchFamily="34" charset="0"/>
                <a:ea typeface="Times New Roman" panose="02020603050405020304" pitchFamily="18" charset="0"/>
                <a:cs typeface="Calibri" panose="020F0502020204030204" pitchFamily="34" charset="0"/>
              </a:rPr>
              <a:t>information about the trending cryptocurrency across the world</a:t>
            </a:r>
          </a:p>
          <a:p>
            <a:pPr marL="432000" indent="-322920">
              <a:lnSpc>
                <a:spcPct val="100000"/>
              </a:lnSpc>
              <a:spcBef>
                <a:spcPts val="1417"/>
              </a:spcBef>
              <a:buClr>
                <a:srgbClr val="000000"/>
              </a:buClr>
              <a:buSzPct val="45000"/>
              <a:buFont typeface="Wingdings" charset="2"/>
              <a:buChar char=""/>
            </a:pPr>
            <a:r>
              <a:rPr lang="en-IN" sz="1800" dirty="0">
                <a:effectLst/>
                <a:latin typeface="Calibri" panose="020F0502020204030204" pitchFamily="34" charset="0"/>
                <a:ea typeface="Times New Roman" panose="02020603050405020304" pitchFamily="18" charset="0"/>
                <a:cs typeface="Calibri" panose="020F0502020204030204" pitchFamily="34" charset="0"/>
              </a:rPr>
              <a:t>Crypto Watcher will make easy to know the trending cryptocurrency also known as Gold 2.0. </a:t>
            </a:r>
          </a:p>
          <a:p>
            <a:pPr marL="432000" indent="-322920">
              <a:lnSpc>
                <a:spcPct val="100000"/>
              </a:lnSpc>
              <a:spcBef>
                <a:spcPts val="1417"/>
              </a:spcBef>
              <a:buClr>
                <a:srgbClr val="000000"/>
              </a:buClr>
              <a:buSzPct val="45000"/>
              <a:buFont typeface="Wingdings" charset="2"/>
              <a:buChar char=""/>
            </a:pPr>
            <a:r>
              <a:rPr lang="en-IN" sz="1800" dirty="0">
                <a:effectLst/>
                <a:latin typeface="Calibri" panose="020F0502020204030204" pitchFamily="34" charset="0"/>
                <a:ea typeface="Times New Roman" panose="02020603050405020304" pitchFamily="18" charset="0"/>
                <a:cs typeface="Calibri" panose="020F0502020204030204" pitchFamily="34" charset="0"/>
              </a:rPr>
              <a:t>This website will be able to show the trending cryptocurrency ,their live price ,market value and profit/loss in the last 24 hours. </a:t>
            </a:r>
          </a:p>
          <a:p>
            <a:pPr marL="432000" indent="-322920">
              <a:lnSpc>
                <a:spcPct val="100000"/>
              </a:lnSpc>
              <a:spcBef>
                <a:spcPts val="1417"/>
              </a:spcBef>
              <a:buClr>
                <a:srgbClr val="000000"/>
              </a:buClr>
              <a:buSzPct val="45000"/>
              <a:buFont typeface="Wingdings" charset="2"/>
              <a:buChar char=""/>
            </a:pPr>
            <a:r>
              <a:rPr lang="en-US" sz="1800" dirty="0">
                <a:effectLst/>
                <a:latin typeface="Calibri" panose="020F0502020204030204" pitchFamily="34" charset="0"/>
                <a:ea typeface="Times New Roman" panose="02020603050405020304" pitchFamily="18" charset="0"/>
                <a:cs typeface="Calibri" panose="020F0502020204030204" pitchFamily="34" charset="0"/>
              </a:rPr>
              <a:t>The purpose of this project was to create a Crypto Currency watcher in a web page. The program</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should</a:t>
            </a:r>
            <a:r>
              <a:rPr lang="en-US" sz="1800" spc="-1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be</a:t>
            </a:r>
            <a:r>
              <a:rPr lang="en-US" sz="1800" spc="-1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able</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to</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scramble</a:t>
            </a:r>
            <a:r>
              <a:rPr lang="en-US" sz="1800" spc="-1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the</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cube</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and</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allow</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the user</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to check all the essential things about a cryptocurrency.</a:t>
            </a:r>
            <a:endParaRPr lang="en-IN" sz="1800" dirty="0">
              <a:effectLst/>
              <a:latin typeface="Calibri" panose="020F0502020204030204" pitchFamily="34" charset="0"/>
              <a:ea typeface="Times New Roman" panose="02020603050405020304" pitchFamily="18"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2400" spc="-1" dirty="0">
                <a:solidFill>
                  <a:srgbClr val="EBEBEB"/>
                </a:solidFill>
                <a:latin typeface="Century Gothic"/>
                <a:ea typeface="DejaVu Sans"/>
              </a:rPr>
              <a:t>Crypto Watcher</a:t>
            </a:r>
            <a:r>
              <a:rPr lang="en-IN" sz="2400" b="0" strike="noStrike" spc="-1" dirty="0">
                <a:solidFill>
                  <a:srgbClr val="EBEBEB"/>
                </a:solidFill>
                <a:latin typeface="Century Gothic"/>
                <a:ea typeface="DejaVu Sans"/>
              </a:rPr>
              <a:t>            </a:t>
            </a:r>
            <a:r>
              <a:rPr lang="en-IN" sz="3600" b="0" strike="noStrike" spc="-1" dirty="0">
                <a:solidFill>
                  <a:srgbClr val="EBEBEB"/>
                </a:solidFill>
                <a:latin typeface="Century Gothic"/>
                <a:ea typeface="DejaVu Sans"/>
              </a:rPr>
              <a:t>PROJECT MOTIVE</a:t>
            </a:r>
            <a:endParaRPr lang="en-IN" sz="3600" b="0" strike="noStrike" spc="-1" dirty="0">
              <a:latin typeface="Arial"/>
            </a:endParaRPr>
          </a:p>
        </p:txBody>
      </p:sp>
      <p:sp>
        <p:nvSpPr>
          <p:cNvPr id="570" name="CustomShape 2"/>
          <p:cNvSpPr/>
          <p:nvPr/>
        </p:nvSpPr>
        <p:spPr>
          <a:xfrm>
            <a:off x="1296000" y="2847960"/>
            <a:ext cx="10148040" cy="341496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Bef>
                <a:spcPts val="1417"/>
              </a:spcBef>
            </a:pP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ea typeface="DejaVu Sans"/>
              </a:rPr>
              <a:t>Cryptocurrency application</a:t>
            </a:r>
            <a:r>
              <a:rPr lang="en-US" sz="1800" b="0" strike="noStrike" spc="-1" dirty="0">
                <a:solidFill>
                  <a:srgbClr val="404040"/>
                </a:solidFill>
                <a:latin typeface="Century Gothic"/>
                <a:ea typeface="DejaVu Sans"/>
              </a:rPr>
              <a:t> has become important factor in </a:t>
            </a:r>
            <a:r>
              <a:rPr lang="en-US" spc="-1" dirty="0">
                <a:solidFill>
                  <a:srgbClr val="404040"/>
                </a:solidFill>
                <a:latin typeface="Century Gothic"/>
                <a:ea typeface="DejaVu Sans"/>
              </a:rPr>
              <a:t>digital </a:t>
            </a:r>
            <a:r>
              <a:rPr lang="en-US" sz="1800" b="0" strike="noStrike" spc="-1" dirty="0">
                <a:solidFill>
                  <a:srgbClr val="404040"/>
                </a:solidFill>
                <a:latin typeface="Century Gothic"/>
                <a:ea typeface="DejaVu Sans"/>
              </a:rPr>
              <a:t>society , hence the need to have a </a:t>
            </a:r>
            <a:r>
              <a:rPr lang="en-US" spc="-1" dirty="0">
                <a:solidFill>
                  <a:srgbClr val="404040"/>
                </a:solidFill>
                <a:latin typeface="Century Gothic"/>
                <a:ea typeface="DejaVu Sans"/>
              </a:rPr>
              <a:t>cryptocurrency website</a:t>
            </a:r>
            <a:r>
              <a:rPr lang="en-US" sz="1800" b="0" strike="noStrike" spc="-1" dirty="0">
                <a:solidFill>
                  <a:srgbClr val="404040"/>
                </a:solidFill>
                <a:latin typeface="Century Gothic"/>
                <a:ea typeface="DejaVu Sans"/>
              </a:rPr>
              <a:t>.</a:t>
            </a:r>
          </a:p>
          <a:p>
            <a:pPr marL="432000" indent="-322920">
              <a:lnSpc>
                <a:spcPct val="100000"/>
              </a:lnSpc>
              <a:spcBef>
                <a:spcPts val="1417"/>
              </a:spcBef>
              <a:buClr>
                <a:srgbClr val="000000"/>
              </a:buClr>
              <a:buSzPct val="45000"/>
              <a:buFont typeface="Wingdings" charset="2"/>
              <a:buChar char=""/>
            </a:pPr>
            <a:r>
              <a:rPr lang="en-IN" sz="1800" dirty="0">
                <a:solidFill>
                  <a:srgbClr val="222222"/>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IN" sz="1800" dirty="0">
                <a:solidFill>
                  <a:srgbClr val="222222"/>
                </a:solidFill>
                <a:effectLst/>
                <a:latin typeface="Century Gothic" panose="020B0502020202020204" pitchFamily="34" charset="0"/>
                <a:ea typeface="Times New Roman" panose="02020603050405020304" pitchFamily="18" charset="0"/>
                <a:cs typeface="Times New Roman" panose="02020603050405020304" pitchFamily="18" charset="0"/>
              </a:rPr>
              <a:t>It’s worth mentioning that the legality of cryptocurrency in India is still up in the air.</a:t>
            </a:r>
            <a:r>
              <a:rPr lang="en-IN" sz="1800" dirty="0">
                <a:effectLst/>
                <a:latin typeface="Century Gothic" panose="020B0502020202020204" pitchFamily="34" charset="0"/>
                <a:ea typeface="Times New Roman" panose="02020603050405020304" pitchFamily="18" charset="0"/>
                <a:cs typeface="Times New Roman" panose="02020603050405020304" pitchFamily="18" charset="0"/>
              </a:rPr>
              <a:t> </a:t>
            </a:r>
          </a:p>
          <a:p>
            <a:pPr marL="432000" indent="-322920">
              <a:lnSpc>
                <a:spcPct val="100000"/>
              </a:lnSpc>
              <a:spcBef>
                <a:spcPts val="1417"/>
              </a:spcBef>
              <a:buClr>
                <a:srgbClr val="000000"/>
              </a:buClr>
              <a:buSzPct val="45000"/>
              <a:buFont typeface="Wingdings" charset="2"/>
              <a:buChar char=""/>
            </a:pPr>
            <a:r>
              <a:rPr lang="en-IN" sz="1800" dirty="0">
                <a:effectLst/>
                <a:latin typeface="Century Gothic" panose="020B0502020202020204" pitchFamily="34" charset="0"/>
                <a:ea typeface="Times New Roman" panose="02020603050405020304" pitchFamily="18" charset="0"/>
                <a:cs typeface="Times New Roman" panose="02020603050405020304" pitchFamily="18" charset="0"/>
              </a:rPr>
              <a:t>Crypto Watcher will make easy to know the trending cryptocurrency also known as Gold 2.0.</a:t>
            </a:r>
            <a:endParaRPr lang="en-US" sz="1800" strike="noStrike" spc="-1" dirty="0">
              <a:solidFill>
                <a:srgbClr val="404040"/>
              </a:solidFill>
              <a:latin typeface="Century Gothic" panose="020B0502020202020204" pitchFamily="34" charset="0"/>
              <a:ea typeface="DejaVu Sans"/>
            </a:endParaRPr>
          </a:p>
          <a:p>
            <a:pPr marL="432000" indent="-322920">
              <a:lnSpc>
                <a:spcPct val="100000"/>
              </a:lnSpc>
              <a:spcBef>
                <a:spcPts val="1417"/>
              </a:spcBef>
              <a:buClr>
                <a:srgbClr val="000000"/>
              </a:buClr>
              <a:buSzPct val="45000"/>
              <a:buFont typeface="Wingdings" charset="2"/>
              <a:buChar char=""/>
            </a:pPr>
            <a:endParaRPr lang="en-IN" sz="1800" b="0" strike="noStrike" spc="-1" dirty="0">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1"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3600" b="0" strike="noStrike" spc="-1" dirty="0">
                <a:solidFill>
                  <a:srgbClr val="EBEBEB"/>
                </a:solidFill>
                <a:latin typeface="Century Gothic"/>
                <a:ea typeface="DejaVu Sans"/>
              </a:rPr>
              <a:t> TECHNOLOGY TOOLS AND SERVICES </a:t>
            </a:r>
            <a:endParaRPr lang="en-IN" sz="3600" b="0" strike="noStrike" spc="-1" dirty="0">
              <a:latin typeface="Arial"/>
            </a:endParaRPr>
          </a:p>
        </p:txBody>
      </p:sp>
      <p:sp>
        <p:nvSpPr>
          <p:cNvPr id="572" name="CustomShape 2"/>
          <p:cNvSpPr/>
          <p:nvPr/>
        </p:nvSpPr>
        <p:spPr>
          <a:xfrm>
            <a:off x="1296000" y="2847960"/>
            <a:ext cx="10148040" cy="341496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Bef>
                <a:spcPts val="1417"/>
              </a:spcBef>
            </a:pP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rPr>
              <a:t>ReactJS &amp; </a:t>
            </a:r>
            <a:r>
              <a:rPr lang="en-US" spc="-1" dirty="0" err="1">
                <a:solidFill>
                  <a:srgbClr val="404040"/>
                </a:solidFill>
                <a:latin typeface="Century Gothic"/>
              </a:rPr>
              <a:t>Chart.Js</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ea typeface="DejaVu Sans"/>
              </a:rPr>
              <a:t>HTML &amp; CSS</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rPr>
              <a:t>Firebase 9</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rPr>
              <a:t>Material UI</a:t>
            </a: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rPr>
              <a:t>XAMPP</a:t>
            </a: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rPr>
              <a:t>Netlify</a:t>
            </a:r>
          </a:p>
          <a:p>
            <a:pPr marL="432000" indent="-322920">
              <a:lnSpc>
                <a:spcPct val="100000"/>
              </a:lnSpc>
              <a:spcBef>
                <a:spcPts val="1417"/>
              </a:spcBef>
              <a:buClr>
                <a:srgbClr val="000000"/>
              </a:buClr>
              <a:buSzPct val="45000"/>
              <a:buFont typeface="Wingdings" charset="2"/>
              <a:buChar char=""/>
            </a:pPr>
            <a:endParaRPr lang="en-IN" sz="1800" b="0" strike="noStrike" spc="-1" dirty="0">
              <a:latin typeface="Century Gothic" panose="020B0502020202020204" pitchFamily="34" charset="0"/>
            </a:endParaRPr>
          </a:p>
          <a:p>
            <a:pPr marL="109080">
              <a:lnSpc>
                <a:spcPct val="100000"/>
              </a:lnSpc>
              <a:spcBef>
                <a:spcPts val="1417"/>
              </a:spcBef>
              <a:buClr>
                <a:srgbClr val="000000"/>
              </a:buClr>
              <a:buSzPct val="45000"/>
            </a:pPr>
            <a:endParaRPr lang="en-IN" sz="1800" b="0" strike="noStrike" spc="-1" dirty="0">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573" name="CustomShape 1"/>
          <p:cNvSpPr/>
          <p:nvPr/>
        </p:nvSpPr>
        <p:spPr>
          <a:xfrm>
            <a:off x="1697040" y="864000"/>
            <a:ext cx="8670600" cy="888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5400" b="1" spc="-1" dirty="0">
                <a:solidFill>
                  <a:srgbClr val="F2F2F2"/>
                </a:solidFill>
                <a:latin typeface="Century Gothic"/>
              </a:rPr>
              <a:t>React JS</a:t>
            </a:r>
            <a:endParaRPr lang="en-IN" sz="5400" b="0" strike="noStrike" spc="-1" dirty="0">
              <a:latin typeface="Arial"/>
            </a:endParaRPr>
          </a:p>
        </p:txBody>
      </p:sp>
      <p:sp>
        <p:nvSpPr>
          <p:cNvPr id="574" name="CustomShape 2"/>
          <p:cNvSpPr/>
          <p:nvPr/>
        </p:nvSpPr>
        <p:spPr>
          <a:xfrm>
            <a:off x="720000" y="2724480"/>
            <a:ext cx="11087640" cy="4133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001"/>
              </a:spcBef>
            </a:pPr>
            <a:r>
              <a:rPr lang="en-IN" sz="1600" dirty="0">
                <a:solidFill>
                  <a:srgbClr val="333333"/>
                </a:solidFill>
                <a:effectLst/>
                <a:latin typeface="Times New Roman" panose="02020603050405020304" pitchFamily="18" charset="0"/>
                <a:ea typeface="Times New Roman" panose="02020603050405020304" pitchFamily="18" charset="0"/>
              </a:rPr>
              <a:t>ReactJS is a declarative, efficient, and flexible JavaScript library for building reusable UI   components. It is an open-source, component-based front end library responsible only for the view layer of the application. </a:t>
            </a:r>
          </a:p>
          <a:p>
            <a:pPr>
              <a:lnSpc>
                <a:spcPct val="100000"/>
              </a:lnSpc>
              <a:spcBef>
                <a:spcPts val="1001"/>
              </a:spcBef>
            </a:pPr>
            <a:r>
              <a:rPr lang="en-US" sz="1600" strike="noStrike" spc="-1" dirty="0">
                <a:solidFill>
                  <a:srgbClr val="000000"/>
                </a:solidFill>
                <a:latin typeface="Times New Roman" panose="02020603050405020304" pitchFamily="18" charset="0"/>
                <a:ea typeface="DejaVu Sans"/>
                <a:cs typeface="Times New Roman" panose="02020603050405020304" pitchFamily="18" charset="0"/>
              </a:rPr>
              <a:t>The main objective of ReactJS is to develop User Interfaces(UI</a:t>
            </a:r>
            <a:r>
              <a:rPr lang="en-US" sz="1600" spc="-1" dirty="0">
                <a:solidFill>
                  <a:srgbClr val="000000"/>
                </a:solidFill>
                <a:latin typeface="Times New Roman" panose="02020603050405020304" pitchFamily="18" charset="0"/>
                <a:ea typeface="DejaVu Sans"/>
                <a:cs typeface="Times New Roman" panose="02020603050405020304" pitchFamily="18" charset="0"/>
              </a:rPr>
              <a:t>) that improves the speed of the apps. It uses virtual DOM (</a:t>
            </a:r>
            <a:r>
              <a:rPr lang="en-US" sz="1600" spc="-1" dirty="0" err="1">
                <a:solidFill>
                  <a:srgbClr val="000000"/>
                </a:solidFill>
                <a:latin typeface="Times New Roman" panose="02020603050405020304" pitchFamily="18" charset="0"/>
                <a:ea typeface="DejaVu Sans"/>
                <a:cs typeface="Times New Roman" panose="02020603050405020304" pitchFamily="18" charset="0"/>
              </a:rPr>
              <a:t>Javascript</a:t>
            </a:r>
            <a:r>
              <a:rPr lang="en-US" sz="1600" spc="-1" dirty="0">
                <a:solidFill>
                  <a:srgbClr val="000000"/>
                </a:solidFill>
                <a:latin typeface="Times New Roman" panose="02020603050405020304" pitchFamily="18" charset="0"/>
                <a:ea typeface="DejaVu Sans"/>
                <a:cs typeface="Times New Roman" panose="02020603050405020304" pitchFamily="18" charset="0"/>
              </a:rPr>
              <a:t> object) which improves the performance of the app.</a:t>
            </a:r>
            <a:endParaRPr lang="en-US" sz="1600" strike="noStrike" spc="-1" dirty="0">
              <a:solidFill>
                <a:srgbClr val="202124"/>
              </a:solidFill>
              <a:latin typeface="Times New Roman" panose="02020603050405020304" pitchFamily="18" charset="0"/>
              <a:ea typeface="DejaVu Sans"/>
              <a:cs typeface="Times New Roman" panose="02020603050405020304" pitchFamily="18" charset="0"/>
            </a:endParaRPr>
          </a:p>
          <a:p>
            <a:pPr>
              <a:lnSpc>
                <a:spcPct val="100000"/>
              </a:lnSpc>
              <a:spcBef>
                <a:spcPts val="1001"/>
              </a:spcBef>
            </a:pPr>
            <a:r>
              <a:rPr lang="en-US" sz="1600" dirty="0">
                <a:solidFill>
                  <a:srgbClr val="16191F"/>
                </a:solidFill>
                <a:latin typeface="Times New Roman" panose="02020603050405020304" pitchFamily="18" charset="0"/>
                <a:cs typeface="Times New Roman" panose="02020603050405020304" pitchFamily="18" charset="0"/>
              </a:rPr>
              <a:t>The </a:t>
            </a:r>
            <a:r>
              <a:rPr lang="en-US" sz="1600" dirty="0" err="1">
                <a:solidFill>
                  <a:srgbClr val="16191F"/>
                </a:solidFill>
                <a:latin typeface="Times New Roman" panose="02020603050405020304" pitchFamily="18" charset="0"/>
                <a:cs typeface="Times New Roman" panose="02020603050405020304" pitchFamily="18" charset="0"/>
              </a:rPr>
              <a:t>Javascript</a:t>
            </a:r>
            <a:r>
              <a:rPr lang="en-US" sz="1600" dirty="0">
                <a:solidFill>
                  <a:srgbClr val="16191F"/>
                </a:solidFill>
                <a:latin typeface="Times New Roman" panose="02020603050405020304" pitchFamily="18" charset="0"/>
                <a:cs typeface="Times New Roman" panose="02020603050405020304" pitchFamily="18" charset="0"/>
              </a:rPr>
              <a:t> virtual DOM is faster than the regular DOM. We can use ReactJS on the client and server-side as well as with other </a:t>
            </a:r>
            <a:r>
              <a:rPr lang="en-US" sz="1600" dirty="0" err="1">
                <a:solidFill>
                  <a:srgbClr val="16191F"/>
                </a:solidFill>
                <a:latin typeface="Times New Roman" panose="02020603050405020304" pitchFamily="18" charset="0"/>
                <a:cs typeface="Times New Roman" panose="02020603050405020304" pitchFamily="18" charset="0"/>
              </a:rPr>
              <a:t>frameworks.It</a:t>
            </a:r>
            <a:r>
              <a:rPr lang="en-US" sz="1600" dirty="0">
                <a:solidFill>
                  <a:srgbClr val="16191F"/>
                </a:solidFill>
                <a:latin typeface="Times New Roman" panose="02020603050405020304" pitchFamily="18" charset="0"/>
                <a:cs typeface="Times New Roman" panose="02020603050405020304" pitchFamily="18" charset="0"/>
              </a:rPr>
              <a:t> uses component that improve readability and helps to maintain larger apps. </a:t>
            </a:r>
            <a:endParaRPr lang="en-US" sz="1600" b="0" i="0" dirty="0">
              <a:solidFill>
                <a:srgbClr val="16191F"/>
              </a:solidFill>
              <a:effectLst/>
              <a:latin typeface="Times New Roman" panose="02020603050405020304" pitchFamily="18" charset="0"/>
              <a:cs typeface="Times New Roman" panose="02020603050405020304" pitchFamily="18" charset="0"/>
            </a:endParaRPr>
          </a:p>
          <a:p>
            <a:pPr>
              <a:lnSpc>
                <a:spcPct val="100000"/>
              </a:lnSpc>
              <a:spcBef>
                <a:spcPts val="1001"/>
              </a:spcBef>
            </a:pPr>
            <a:r>
              <a:rPr lang="en-IN" sz="1600" dirty="0">
                <a:solidFill>
                  <a:srgbClr val="333333"/>
                </a:solidFill>
                <a:effectLst/>
                <a:latin typeface="Times New Roman" panose="02020603050405020304" pitchFamily="18" charset="0"/>
                <a:ea typeface="Times New Roman" panose="02020603050405020304" pitchFamily="18" charset="0"/>
              </a:rPr>
              <a:t>A ReactJS application is made up of multiple components, each component responsible for outputting a small, reusable piece of HTML code. The components are the heart of all React applications. These Components can be nested with other components to allow complex applications to be built of simple building blocks</a:t>
            </a:r>
            <a:r>
              <a:rPr lang="en-US" sz="1600" spc="-1" dirty="0">
                <a:solidFill>
                  <a:srgbClr val="16191F"/>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600" spc="-1" dirty="0">
              <a:solidFill>
                <a:srgbClr val="202124"/>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60033"/>
        </a:solidFill>
        <a:effectLst/>
      </p:bgPr>
    </p:bg>
    <p:spTree>
      <p:nvGrpSpPr>
        <p:cNvPr id="1" name=""/>
        <p:cNvGrpSpPr/>
        <p:nvPr/>
      </p:nvGrpSpPr>
      <p:grpSpPr>
        <a:xfrm>
          <a:off x="0" y="0"/>
          <a:ext cx="0" cy="0"/>
          <a:chOff x="0" y="0"/>
          <a:chExt cx="0" cy="0"/>
        </a:xfrm>
      </p:grpSpPr>
      <p:sp>
        <p:nvSpPr>
          <p:cNvPr id="575"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5400" b="1" strike="noStrike" spc="-1" dirty="0">
                <a:solidFill>
                  <a:srgbClr val="FFFFFF"/>
                </a:solidFill>
                <a:latin typeface="Century Gothic"/>
                <a:ea typeface="DejaVu Sans"/>
              </a:rPr>
              <a:t>HTML &amp; CSS</a:t>
            </a:r>
            <a:endParaRPr lang="en-IN" sz="5400" b="0" strike="noStrike" spc="-1" dirty="0">
              <a:latin typeface="Arial"/>
            </a:endParaRPr>
          </a:p>
        </p:txBody>
      </p:sp>
      <p:sp>
        <p:nvSpPr>
          <p:cNvPr id="576" name="CustomShape 2"/>
          <p:cNvSpPr/>
          <p:nvPr/>
        </p:nvSpPr>
        <p:spPr>
          <a:xfrm>
            <a:off x="1411200" y="2415240"/>
            <a:ext cx="10024920" cy="3596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001"/>
              </a:spcBef>
              <a:tabLst>
                <a:tab pos="0" algn="l"/>
              </a:tabLst>
            </a:pPr>
            <a:r>
              <a:rPr lang="en-IN" sz="1800" b="1" strike="noStrike" spc="-1">
                <a:solidFill>
                  <a:srgbClr val="000000"/>
                </a:solidFill>
                <a:latin typeface="Century Gothic"/>
                <a:ea typeface="DejaVu Sans"/>
              </a:rPr>
              <a:t>HTML:</a:t>
            </a:r>
            <a:r>
              <a:rPr lang="en-US" sz="1800" b="0" strike="noStrike" spc="-1">
                <a:solidFill>
                  <a:srgbClr val="000000"/>
                </a:solidFill>
                <a:latin typeface="arial"/>
                <a:ea typeface="DejaVu Sans"/>
              </a:rPr>
              <a:t>Hypertext Markup Language is the standard markup language for documents designed to be displayed in a web browser. It can be assisted by technologies such as Cascading Style Sheets and scripting languages such as JavaScript</a:t>
            </a:r>
            <a:endParaRPr lang="en-IN" sz="1800" b="0" strike="noStrike" spc="-1">
              <a:latin typeface="Arial"/>
            </a:endParaRPr>
          </a:p>
          <a:p>
            <a:pPr>
              <a:lnSpc>
                <a:spcPct val="100000"/>
              </a:lnSpc>
              <a:spcBef>
                <a:spcPts val="1001"/>
              </a:spcBef>
              <a:tabLst>
                <a:tab pos="0" algn="l"/>
              </a:tabLst>
            </a:pPr>
            <a:endParaRPr lang="en-IN" sz="1800" b="0" strike="noStrike" spc="-1">
              <a:latin typeface="Arial"/>
            </a:endParaRPr>
          </a:p>
          <a:p>
            <a:pPr>
              <a:lnSpc>
                <a:spcPct val="100000"/>
              </a:lnSpc>
              <a:spcBef>
                <a:spcPts val="1001"/>
              </a:spcBef>
              <a:tabLst>
                <a:tab pos="0" algn="l"/>
              </a:tabLst>
            </a:pPr>
            <a:r>
              <a:rPr lang="en-US" sz="1800" b="1" strike="noStrike" spc="-1">
                <a:solidFill>
                  <a:srgbClr val="000000"/>
                </a:solidFill>
                <a:latin typeface="arial"/>
                <a:ea typeface="DejaVu Sans"/>
              </a:rPr>
              <a:t>CSS</a:t>
            </a:r>
            <a:r>
              <a:rPr lang="en-US" sz="1800" b="0" strike="noStrike" spc="-1">
                <a:solidFill>
                  <a:srgbClr val="000000"/>
                </a:solidFill>
                <a:latin typeface="arial"/>
                <a:ea typeface="DejaVu Sans"/>
              </a:rPr>
              <a:t>:Cascading Style Sheets is a style sheet language used for describing the presentation of a document written in a markup language such as HTML. CSS is a cornerstone technology of the World Wide Web, alongside HTML and JavaScript.</a:t>
            </a:r>
            <a:endParaRPr lang="en-IN" sz="1800" b="0" strike="noStrike" spc="-1">
              <a:latin typeface="Arial"/>
            </a:endParaRPr>
          </a:p>
          <a:p>
            <a:pPr>
              <a:lnSpc>
                <a:spcPct val="100000"/>
              </a:lnSpc>
              <a:spcBef>
                <a:spcPts val="1001"/>
              </a:spcBef>
              <a:tabLst>
                <a:tab pos="0" algn="l"/>
              </a:tabLst>
            </a:pPr>
            <a:endParaRPr lang="en-IN" sz="1800" b="0" strike="noStrike" spc="-1">
              <a:latin typeface="Arial"/>
            </a:endParaRPr>
          </a:p>
          <a:p>
            <a:pPr>
              <a:lnSpc>
                <a:spcPct val="100000"/>
              </a:lnSpc>
              <a:spcBef>
                <a:spcPts val="1001"/>
              </a:spcBef>
              <a:tabLst>
                <a:tab pos="0" algn="l"/>
              </a:tabLst>
            </a:pPr>
            <a:endParaRPr lang="en-IN" sz="1800" b="0" strike="noStrike" spc="-1">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8"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3600" b="0" strike="noStrike" spc="-1" dirty="0">
                <a:solidFill>
                  <a:srgbClr val="EBEBEB"/>
                </a:solidFill>
                <a:latin typeface="Century Gothic"/>
                <a:ea typeface="DejaVu Sans"/>
              </a:rPr>
              <a:t>                            </a:t>
            </a:r>
            <a:r>
              <a:rPr lang="en-IN" sz="5400" b="1" strike="noStrike" spc="-1" dirty="0">
                <a:solidFill>
                  <a:srgbClr val="EBEBEB"/>
                </a:solidFill>
                <a:latin typeface="Century Gothic"/>
                <a:ea typeface="DejaVu Sans"/>
              </a:rPr>
              <a:t>CHART JS</a:t>
            </a:r>
            <a:endParaRPr lang="en-IN" sz="5400" b="1" strike="noStrike" spc="-1" dirty="0">
              <a:latin typeface="Arial"/>
            </a:endParaRPr>
          </a:p>
        </p:txBody>
      </p:sp>
      <p:sp>
        <p:nvSpPr>
          <p:cNvPr id="579" name="CustomShape 2"/>
          <p:cNvSpPr/>
          <p:nvPr/>
        </p:nvSpPr>
        <p:spPr>
          <a:xfrm>
            <a:off x="1154880" y="2603520"/>
            <a:ext cx="8824320" cy="341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001"/>
              </a:spcBef>
            </a:pPr>
            <a:endParaRPr lang="en-IN" sz="1800" b="1" strike="noStrike" spc="-1" dirty="0">
              <a:latin typeface="Arial"/>
            </a:endParaRPr>
          </a:p>
        </p:txBody>
      </p:sp>
      <p:sp>
        <p:nvSpPr>
          <p:cNvPr id="3" name="Rectangle 2"/>
          <p:cNvSpPr/>
          <p:nvPr/>
        </p:nvSpPr>
        <p:spPr>
          <a:xfrm>
            <a:off x="1898469" y="2690336"/>
            <a:ext cx="8969828" cy="1692771"/>
          </a:xfrm>
          <a:prstGeom prst="rect">
            <a:avLst/>
          </a:prstGeom>
        </p:spPr>
        <p:txBody>
          <a:bodyPr wrap="square">
            <a:spAutoFit/>
          </a:bodyPr>
          <a:lstStyle/>
          <a:p>
            <a:r>
              <a:rPr lang="en-US" b="1" dirty="0"/>
              <a:t>Chart JS :</a:t>
            </a:r>
          </a:p>
          <a:p>
            <a:pPr>
              <a:lnSpc>
                <a:spcPct val="150000"/>
              </a:lnSpc>
              <a:spcBef>
                <a:spcPts val="1200"/>
              </a:spcBef>
              <a:spcAft>
                <a:spcPts val="1200"/>
              </a:spcAft>
            </a:pPr>
            <a:r>
              <a:rPr lang="en-IN" sz="1600" b="1"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Chart.js</a:t>
            </a:r>
            <a:r>
              <a:rPr lang="en-IN" sz="16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 is an free JavaScript library for making HTML-based charts. It is one of the simplest visualization libraries for JavaScript, and comes with the following built-in chart types.</a:t>
            </a:r>
            <a:endParaRPr lang="en-IN" sz="1600" dirty="0">
              <a:effectLst/>
              <a:latin typeface="Century Gothic" panose="020B050202020202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MATERIAL UI</a:t>
            </a:r>
            <a:endParaRPr lang="en-IN" dirty="0">
              <a:solidFill>
                <a:schemeClr val="bg1"/>
              </a:solidFill>
            </a:endParaRPr>
          </a:p>
        </p:txBody>
      </p:sp>
      <p:sp>
        <p:nvSpPr>
          <p:cNvPr id="3" name="Subtitle 2"/>
          <p:cNvSpPr>
            <a:spLocks noGrp="1"/>
          </p:cNvSpPr>
          <p:nvPr>
            <p:ph type="subTitle"/>
          </p:nvPr>
        </p:nvSpPr>
        <p:spPr>
          <a:xfrm>
            <a:off x="1154880" y="2855166"/>
            <a:ext cx="8759880" cy="3029033"/>
          </a:xfrm>
        </p:spPr>
        <p:txBody>
          <a:bodyPr/>
          <a:lstStyle/>
          <a:p>
            <a:r>
              <a:rPr lang="en-US" sz="2000" b="1" dirty="0"/>
              <a:t> Material UI:</a:t>
            </a:r>
            <a:r>
              <a:rPr lang="en-IN" sz="1800" dirty="0">
                <a:solidFill>
                  <a:srgbClr val="1A2027"/>
                </a:solidFill>
                <a:effectLst/>
                <a:latin typeface="Times New Roman" panose="02020603050405020304" pitchFamily="18" charset="0"/>
                <a:ea typeface="Times New Roman" panose="02020603050405020304" pitchFamily="18" charset="0"/>
              </a:rPr>
              <a:t> </a:t>
            </a:r>
            <a:r>
              <a:rPr lang="en-IN" sz="1600" dirty="0">
                <a:solidFill>
                  <a:srgbClr val="1A2027"/>
                </a:solidFill>
                <a:effectLst/>
                <a:latin typeface="Century Gothic" panose="020B0502020202020204" pitchFamily="34" charset="0"/>
                <a:ea typeface="Times New Roman" panose="02020603050405020304" pitchFamily="18" charset="0"/>
              </a:rPr>
              <a:t>Material UI is an open-source React component library that implements Google's Material </a:t>
            </a:r>
            <a:r>
              <a:rPr lang="en-IN" sz="1600" dirty="0" err="1">
                <a:solidFill>
                  <a:srgbClr val="1A2027"/>
                </a:solidFill>
                <a:effectLst/>
                <a:latin typeface="Century Gothic" panose="020B0502020202020204" pitchFamily="34" charset="0"/>
                <a:ea typeface="Times New Roman" panose="02020603050405020304" pitchFamily="18" charset="0"/>
              </a:rPr>
              <a:t>Design.It</a:t>
            </a:r>
            <a:r>
              <a:rPr lang="en-IN" sz="1600" dirty="0">
                <a:solidFill>
                  <a:srgbClr val="1A2027"/>
                </a:solidFill>
                <a:effectLst/>
                <a:latin typeface="Century Gothic" panose="020B0502020202020204" pitchFamily="34" charset="0"/>
                <a:ea typeface="Times New Roman" panose="02020603050405020304" pitchFamily="18" charset="0"/>
              </a:rPr>
              <a:t> includes a comprehensive collection of prebuilt components that are ready for use in production right out of the </a:t>
            </a:r>
            <a:r>
              <a:rPr lang="en-IN" sz="1600" dirty="0" err="1">
                <a:solidFill>
                  <a:srgbClr val="1A2027"/>
                </a:solidFill>
                <a:effectLst/>
                <a:latin typeface="Century Gothic" panose="020B0502020202020204" pitchFamily="34" charset="0"/>
                <a:ea typeface="Times New Roman" panose="02020603050405020304" pitchFamily="18" charset="0"/>
              </a:rPr>
              <a:t>box.Material</a:t>
            </a:r>
            <a:r>
              <a:rPr lang="en-IN" sz="1600" dirty="0">
                <a:solidFill>
                  <a:srgbClr val="1A2027"/>
                </a:solidFill>
                <a:effectLst/>
                <a:latin typeface="Century Gothic" panose="020B0502020202020204" pitchFamily="34" charset="0"/>
                <a:ea typeface="Times New Roman" panose="02020603050405020304" pitchFamily="18" charset="0"/>
              </a:rPr>
              <a:t> UI is beautiful by design, and features a suite of customization options that make it easy to implement your own custom design system on top of our components.</a:t>
            </a:r>
            <a:endParaRPr lang="en-IN" sz="1600" dirty="0">
              <a:effectLst/>
              <a:latin typeface="Century Gothic" panose="020B0502020202020204" pitchFamily="34" charset="0"/>
              <a:ea typeface="Times New Roman" panose="02020603050405020304" pitchFamily="18" charset="0"/>
            </a:endParaRPr>
          </a:p>
          <a:p>
            <a:pPr marL="0" indent="0">
              <a:buNone/>
            </a:pPr>
            <a:endParaRPr lang="en-IN" sz="1800" dirty="0"/>
          </a:p>
        </p:txBody>
      </p:sp>
    </p:spTree>
    <p:extLst>
      <p:ext uri="{BB962C8B-B14F-4D97-AF65-F5344CB8AC3E}">
        <p14:creationId xmlns:p14="http://schemas.microsoft.com/office/powerpoint/2010/main" val="29276355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663</TotalTime>
  <Words>652</Words>
  <Application>Microsoft Office PowerPoint</Application>
  <PresentationFormat>Custom</PresentationFormat>
  <Paragraphs>79</Paragraphs>
  <Slides>21</Slides>
  <Notes>0</Notes>
  <HiddenSlides>0</HiddenSlides>
  <MMClips>0</MMClips>
  <ScaleCrop>false</ScaleCrop>
  <HeadingPairs>
    <vt:vector size="4" baseType="variant">
      <vt:variant>
        <vt:lpstr>Theme</vt:lpstr>
      </vt:variant>
      <vt:variant>
        <vt:i4>9</vt:i4>
      </vt:variant>
      <vt:variant>
        <vt:lpstr>Slide Titles</vt:lpstr>
      </vt:variant>
      <vt:variant>
        <vt:i4>21</vt:i4>
      </vt:variant>
    </vt:vector>
  </HeadingPairs>
  <TitlesOfParts>
    <vt:vector size="30" baseType="lpstr">
      <vt:lpstr>Office Theme</vt:lpstr>
      <vt:lpstr>Office Theme</vt:lpstr>
      <vt:lpstr>Office Theme</vt:lpstr>
      <vt:lpstr>Office Theme</vt:lpstr>
      <vt:lpstr>Office Theme</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MATERIAL UI</vt:lpstr>
      <vt:lpstr>XAMPP</vt:lpstr>
      <vt:lpstr>FIREBASE 9</vt:lpstr>
      <vt:lpstr>Netlify</vt:lpstr>
      <vt:lpstr>PowerPoint Presentation</vt:lpstr>
      <vt:lpstr>PowerPoint Presentation</vt:lpstr>
      <vt:lpstr>PowerPoint Presentation</vt:lpstr>
      <vt:lpstr>PowerPoint Presentation</vt:lpstr>
      <vt:lpstr>PowerPoint Presentation</vt:lpstr>
      <vt:lpstr>COIN INFO</vt:lpstr>
      <vt:lpstr>NETLIFY</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owaisarabia@gmail.com</dc:creator>
  <cp:lastModifiedBy>Rajat Mittal</cp:lastModifiedBy>
  <cp:revision>40</cp:revision>
  <dcterms:created xsi:type="dcterms:W3CDTF">2019-11-08T04:27:13Z</dcterms:created>
  <dcterms:modified xsi:type="dcterms:W3CDTF">2023-07-27T12:24:46Z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4</vt:i4>
  </property>
</Properties>
</file>